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5"/>
  </p:notesMasterIdLst>
  <p:sldIdLst>
    <p:sldId id="258" r:id="rId5"/>
    <p:sldId id="257" r:id="rId6"/>
    <p:sldId id="264" r:id="rId7"/>
    <p:sldId id="262" r:id="rId8"/>
    <p:sldId id="265" r:id="rId9"/>
    <p:sldId id="261" r:id="rId10"/>
    <p:sldId id="269" r:id="rId11"/>
    <p:sldId id="272" r:id="rId12"/>
    <p:sldId id="274" r:id="rId13"/>
    <p:sldId id="27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e Ellen Krabek" initials="LEK" lastIdx="1" clrIdx="0">
    <p:extLst>
      <p:ext uri="{19B8F6BF-5375-455C-9EA6-DF929625EA0E}">
        <p15:presenceInfo xmlns:p15="http://schemas.microsoft.com/office/powerpoint/2012/main" userId="S-1-5-21-2136939778-98503526-646806464-56772" providerId="AD"/>
      </p:ext>
    </p:extLst>
  </p:cmAuthor>
  <p:cmAuthor id="2" name="Sofie Blinkenberg" initials="SB" lastIdx="2" clrIdx="1">
    <p:extLst>
      <p:ext uri="{19B8F6BF-5375-455C-9EA6-DF929625EA0E}">
        <p15:presenceInfo xmlns:p15="http://schemas.microsoft.com/office/powerpoint/2012/main" userId="S-1-5-21-2136939778-98503526-646806464-57783" providerId="AD"/>
      </p:ext>
    </p:extLst>
  </p:cmAuthor>
  <p:cmAuthor id="3" name="Fie Illum Jessen" initials="FIJ" lastIdx="6" clrIdx="2">
    <p:extLst>
      <p:ext uri="{19B8F6BF-5375-455C-9EA6-DF929625EA0E}">
        <p15:presenceInfo xmlns:p15="http://schemas.microsoft.com/office/powerpoint/2012/main" userId="S-1-5-21-2136939778-98503526-646806464-45057" providerId="AD"/>
      </p:ext>
    </p:extLst>
  </p:cmAuthor>
  <p:cmAuthor id="4" name="Line Ellen Krabek" initials="LEK [2]" lastIdx="2" clrIdx="3">
    <p:extLst>
      <p:ext uri="{19B8F6BF-5375-455C-9EA6-DF929625EA0E}">
        <p15:presenceInfo xmlns:p15="http://schemas.microsoft.com/office/powerpoint/2012/main" userId="S::zpw247@alumni.ku.dk::974c3a2f-8b2e-475e-87e1-29691e1b3ef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DC724"/>
    <a:srgbClr val="A6CADE"/>
    <a:srgbClr val="D7E37D"/>
    <a:srgbClr val="FFC361"/>
    <a:srgbClr val="EFAA95"/>
    <a:srgbClr val="BD92DE"/>
    <a:srgbClr val="418AB3"/>
    <a:srgbClr val="99CB38"/>
    <a:srgbClr val="A6B7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EEEFA7-D078-43D0-9B56-F92DABED6977}" type="datetimeFigureOut">
              <a:rPr lang="da-DK" smtClean="0"/>
              <a:t>28-07-2025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AFA9D1-1384-4036-B115-B3ADB1C6EC2B}" type="slidenum">
              <a:rPr lang="da-DK" smtClean="0"/>
              <a:t>‹nr.›</a:t>
            </a:fld>
            <a:endParaRPr lang="da-DK"/>
          </a:p>
        </p:txBody>
      </p:sp>
    </p:spTree>
    <p:extLst>
      <p:ext uri="{BB962C8B-B14F-4D97-AF65-F5344CB8AC3E}">
        <p14:creationId xmlns:p14="http://schemas.microsoft.com/office/powerpoint/2010/main" val="2100934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FFAFA9D1-1384-4036-B115-B3ADB1C6EC2B}" type="slidenum">
              <a:rPr lang="da-DK" smtClean="0"/>
              <a:t>10</a:t>
            </a:fld>
            <a:endParaRPr lang="da-DK"/>
          </a:p>
        </p:txBody>
      </p:sp>
    </p:spTree>
    <p:extLst>
      <p:ext uri="{BB962C8B-B14F-4D97-AF65-F5344CB8AC3E}">
        <p14:creationId xmlns:p14="http://schemas.microsoft.com/office/powerpoint/2010/main" val="4066253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da-DK"/>
              <a:t>Klik for at redigere titeltypografien i masteren</a:t>
            </a:r>
            <a:endParaRPr lang="en-US"/>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a-DK"/>
              <a:t>Klik for at redigere undertiteltypografien i masteren</a:t>
            </a:r>
            <a:endParaRPr lang="en-US"/>
          </a:p>
        </p:txBody>
      </p:sp>
      <p:sp>
        <p:nvSpPr>
          <p:cNvPr id="4" name="Date Placeholder 3"/>
          <p:cNvSpPr>
            <a:spLocks noGrp="1"/>
          </p:cNvSpPr>
          <p:nvPr>
            <p:ph type="dt" sz="half" idx="10"/>
          </p:nvPr>
        </p:nvSpPr>
        <p:spPr/>
        <p:txBody>
          <a:bodyPr/>
          <a:lstStyle>
            <a:lvl1pPr>
              <a:defRPr>
                <a:solidFill>
                  <a:srgbClr val="FFFFFF"/>
                </a:solidFill>
              </a:defRPr>
            </a:lvl1p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da-DK"/>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CDA7C71-542C-41BF-8A98-699315176391}" type="slidenum">
              <a:rPr lang="da-DK" smtClean="0"/>
              <a:t>‹nr.›</a:t>
            </a:fld>
            <a:endParaRPr lang="da-DK"/>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2927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a:p>
        </p:txBody>
      </p:sp>
      <p:sp>
        <p:nvSpPr>
          <p:cNvPr id="3" name="Vertical Text Placeholder 2"/>
          <p:cNvSpPr>
            <a:spLocks noGrp="1"/>
          </p:cNvSpPr>
          <p:nvPr>
            <p:ph type="body" orient="vert" idx="1"/>
          </p:nvPr>
        </p:nvSpPr>
        <p:spPr/>
        <p:txBody>
          <a:bodyPr vert="eaVe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3036425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da-DK"/>
              <a:t>Klik for at redigere titeltypografien i masteren</a:t>
            </a:r>
            <a:endParaRPr lang="en-US"/>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515441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a:p>
        </p:txBody>
      </p:sp>
      <p:sp>
        <p:nvSpPr>
          <p:cNvPr id="3" name="Content Placeholder 2"/>
          <p:cNvSpPr>
            <a:spLocks noGrp="1"/>
          </p:cNvSpPr>
          <p:nvPr>
            <p:ph idx="1"/>
          </p:nvPr>
        </p:nvSpPr>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588559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da-DK"/>
              <a:t>Klik for at redigere titeltypografien i masteren</a:t>
            </a:r>
            <a:endParaRPr lang="en-US"/>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teksttypografien i masteren</a:t>
            </a:r>
          </a:p>
        </p:txBody>
      </p:sp>
      <p:sp>
        <p:nvSpPr>
          <p:cNvPr id="4" name="Date Placeholder 3"/>
          <p:cNvSpPr>
            <a:spLocks noGrp="1"/>
          </p:cNvSpPr>
          <p:nvPr>
            <p:ph type="dt" sz="half" idx="10"/>
          </p:nvPr>
        </p:nvSpPr>
        <p:spPr/>
        <p:txBody>
          <a:bodyPr/>
          <a:lstStyle/>
          <a:p>
            <a:fld id="{DCD43A25-40A2-4A4F-BCD9-47CB3A81507E}" type="datetimeFigureOut">
              <a:rPr lang="da-DK" smtClean="0"/>
              <a:t>28-07-2025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916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a:t>Klik for at redigere titeltypografien i masteren</a:t>
            </a:r>
            <a:endParaRPr lang="en-US"/>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Date Placeholder 4"/>
          <p:cNvSpPr>
            <a:spLocks noGrp="1"/>
          </p:cNvSpPr>
          <p:nvPr>
            <p:ph type="dt" sz="half" idx="10"/>
          </p:nvPr>
        </p:nvSpPr>
        <p:spPr/>
        <p:txBody>
          <a:bodyPr/>
          <a:lstStyle/>
          <a:p>
            <a:fld id="{DCD43A25-40A2-4A4F-BCD9-47CB3A81507E}" type="datetimeFigureOut">
              <a:rPr lang="da-DK" smtClean="0"/>
              <a:t>28-07-2025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119766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a-DK"/>
              <a:t>Klik for at redigere titeltypografien i masteren</a:t>
            </a:r>
            <a:endParaRPr lang="en-US"/>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Date Placeholder 6"/>
          <p:cNvSpPr>
            <a:spLocks noGrp="1"/>
          </p:cNvSpPr>
          <p:nvPr>
            <p:ph type="dt" sz="half" idx="10"/>
          </p:nvPr>
        </p:nvSpPr>
        <p:spPr/>
        <p:txBody>
          <a:bodyPr/>
          <a:lstStyle/>
          <a:p>
            <a:fld id="{DCD43A25-40A2-4A4F-BCD9-47CB3A81507E}" type="datetimeFigureOut">
              <a:rPr lang="da-DK" smtClean="0"/>
              <a:t>28-07-2025</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309228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a:p>
        </p:txBody>
      </p:sp>
      <p:sp>
        <p:nvSpPr>
          <p:cNvPr id="3" name="Date Placeholder 2"/>
          <p:cNvSpPr>
            <a:spLocks noGrp="1"/>
          </p:cNvSpPr>
          <p:nvPr>
            <p:ph type="dt" sz="half" idx="10"/>
          </p:nvPr>
        </p:nvSpPr>
        <p:spPr/>
        <p:txBody>
          <a:bodyPr/>
          <a:lstStyle/>
          <a:p>
            <a:fld id="{DCD43A25-40A2-4A4F-BCD9-47CB3A81507E}" type="datetimeFigureOut">
              <a:rPr lang="da-DK" smtClean="0"/>
              <a:t>28-07-2025</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386929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D43A25-40A2-4A4F-BCD9-47CB3A81507E}" type="datetimeFigureOut">
              <a:rPr lang="da-DK" smtClean="0"/>
              <a:t>28-07-2025</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1444544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da-DK"/>
              <a:t>Klik for at redigere titeltypografien i masteren</a:t>
            </a:r>
            <a:endParaRPr lang="en-US"/>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teksttypografien i masteren</a:t>
            </a:r>
          </a:p>
        </p:txBody>
      </p:sp>
      <p:sp>
        <p:nvSpPr>
          <p:cNvPr id="5" name="Date Placeholder 4"/>
          <p:cNvSpPr>
            <a:spLocks noGrp="1"/>
          </p:cNvSpPr>
          <p:nvPr>
            <p:ph type="dt" sz="half" idx="10"/>
          </p:nvPr>
        </p:nvSpPr>
        <p:spPr/>
        <p:txBody>
          <a:bodyPr/>
          <a:lstStyle/>
          <a:p>
            <a:fld id="{DCD43A25-40A2-4A4F-BCD9-47CB3A81507E}" type="datetimeFigureOut">
              <a:rPr lang="da-DK" smtClean="0"/>
              <a:t>28-07-2025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3726406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da-DK"/>
              <a:t>Klik for at redigere titeltypografien i masteren</a:t>
            </a:r>
            <a:endParaRPr lang="en-US"/>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teksttypografien i masteren</a:t>
            </a:r>
          </a:p>
        </p:txBody>
      </p:sp>
      <p:sp>
        <p:nvSpPr>
          <p:cNvPr id="5" name="Date Placeholder 4"/>
          <p:cNvSpPr>
            <a:spLocks noGrp="1"/>
          </p:cNvSpPr>
          <p:nvPr>
            <p:ph type="dt" sz="half" idx="10"/>
          </p:nvPr>
        </p:nvSpPr>
        <p:spPr/>
        <p:txBody>
          <a:bodyPr/>
          <a:lstStyle/>
          <a:p>
            <a:fld id="{DCD43A25-40A2-4A4F-BCD9-47CB3A81507E}" type="datetimeFigureOut">
              <a:rPr lang="da-DK" smtClean="0"/>
              <a:t>28-07-2025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2344997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da-DK"/>
              <a:t>Klik for at redigere titeltypografien i masteren</a:t>
            </a:r>
            <a:endParaRPr lang="en-US"/>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DCD43A25-40A2-4A4F-BCD9-47CB3A81507E}" type="datetimeFigureOut">
              <a:rPr lang="da-DK" smtClean="0"/>
              <a:t>28-07-2025</a:t>
            </a:fld>
            <a:endParaRPr lang="da-DK"/>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da-DK"/>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8CDA7C71-542C-41BF-8A98-699315176391}" type="slidenum">
              <a:rPr lang="da-DK" smtClean="0"/>
              <a:t>‹nr.›</a:t>
            </a:fld>
            <a:endParaRPr lang="da-DK"/>
          </a:p>
        </p:txBody>
      </p:sp>
    </p:spTree>
    <p:extLst>
      <p:ext uri="{BB962C8B-B14F-4D97-AF65-F5344CB8AC3E}">
        <p14:creationId xmlns:p14="http://schemas.microsoft.com/office/powerpoint/2010/main" val="11120626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file:///C:\Users\ee88736\Downloads\FH-logo.jpg"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ug.dk/6til10klasse/din-nye-hverdag-paa-en-erhvervsuddannelse" TargetMode="External"/><Relationship Id="rId2" Type="http://schemas.openxmlformats.org/officeDocument/2006/relationships/hyperlink" Target="http://www.ug.dk/6til10klasse/dit-valg"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www.ug.dk/6til10klasse/din-nye-hverdag-paa-en-gymnasial-uddannelse"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ug.dk/vaerktoej/jobkompasset/interesser.html" TargetMode="External"/><Relationship Id="rId2" Type="http://schemas.openxmlformats.org/officeDocument/2006/relationships/hyperlink" Target="https://issuu.com/compassfairs/docs/kg2023-sjaelland-web?fr=xGAEoAT3_OTlC" TargetMode="Externa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www.ug.dk/" TargetMode="External"/><Relationship Id="rId2" Type="http://schemas.openxmlformats.org/officeDocument/2006/relationships/hyperlink" Target="https://vimeo.com/skillsdenmark"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DC72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A67DF5-C2D3-46D1-85B0-45EDF8912708}"/>
              </a:ext>
            </a:extLst>
          </p:cNvPr>
          <p:cNvSpPr>
            <a:spLocks noGrp="1"/>
          </p:cNvSpPr>
          <p:nvPr>
            <p:ph type="title"/>
          </p:nvPr>
        </p:nvSpPr>
        <p:spPr>
          <a:xfrm>
            <a:off x="1676400" y="397883"/>
            <a:ext cx="8846224" cy="1881930"/>
          </a:xfrm>
        </p:spPr>
        <p:txBody>
          <a:bodyPr>
            <a:normAutofit fontScale="90000"/>
          </a:bodyPr>
          <a:lstStyle/>
          <a:p>
            <a:pPr algn="ctr"/>
            <a:r>
              <a:rPr lang="da-DK" sz="4400" dirty="0">
                <a:solidFill>
                  <a:schemeClr val="tx1"/>
                </a:solidFill>
              </a:rPr>
              <a:t>FÅ MEST UD AF DAGEN:</a:t>
            </a:r>
            <a:br>
              <a:rPr lang="da-DK" sz="6000" dirty="0">
                <a:solidFill>
                  <a:schemeClr val="tx1"/>
                </a:solidFill>
              </a:rPr>
            </a:br>
            <a:r>
              <a:rPr lang="da-DK" sz="6000" dirty="0">
                <a:solidFill>
                  <a:schemeClr val="tx1"/>
                </a:solidFill>
              </a:rPr>
              <a:t>UNDERVISNINGSMATERIALE</a:t>
            </a:r>
            <a:br>
              <a:rPr lang="da-DK" sz="6000" dirty="0">
                <a:solidFill>
                  <a:schemeClr val="tx1"/>
                </a:solidFill>
              </a:rPr>
            </a:br>
            <a:r>
              <a:rPr lang="da-DK" sz="1800" dirty="0">
                <a:solidFill>
                  <a:schemeClr val="tx1"/>
                </a:solidFill>
                <a:latin typeface="Arial" panose="020B0604020202020204" pitchFamily="34" charset="0"/>
                <a:cs typeface="Arial" panose="020B0604020202020204" pitchFamily="34" charset="0"/>
              </a:rPr>
              <a:t>(9.-10. KLASSE - LÆRERVEJLEDNING)</a:t>
            </a:r>
            <a:br>
              <a:rPr lang="da-DK" sz="1800" dirty="0">
                <a:solidFill>
                  <a:schemeClr val="tx1"/>
                </a:solidFill>
              </a:rPr>
            </a:br>
            <a:endParaRPr lang="da-DK" sz="1800" dirty="0">
              <a:solidFill>
                <a:schemeClr val="tx1"/>
              </a:solidFill>
              <a:latin typeface="Arial" panose="020B0604020202020204" pitchFamily="34" charset="0"/>
              <a:cs typeface="Arial" panose="020B0604020202020204" pitchFamily="34" charset="0"/>
            </a:endParaRPr>
          </a:p>
        </p:txBody>
      </p:sp>
      <p:grpSp>
        <p:nvGrpSpPr>
          <p:cNvPr id="15" name="Gruppe 14">
            <a:extLst>
              <a:ext uri="{FF2B5EF4-FFF2-40B4-BE49-F238E27FC236}">
                <a16:creationId xmlns:a16="http://schemas.microsoft.com/office/drawing/2014/main" id="{8AD66516-4AC2-4821-A911-15876BCA50C6}"/>
              </a:ext>
            </a:extLst>
          </p:cNvPr>
          <p:cNvGrpSpPr/>
          <p:nvPr/>
        </p:nvGrpSpPr>
        <p:grpSpPr>
          <a:xfrm>
            <a:off x="776911" y="5486567"/>
            <a:ext cx="10556944" cy="1040514"/>
            <a:chOff x="776911" y="5473828"/>
            <a:chExt cx="10556944" cy="1040514"/>
          </a:xfrm>
        </p:grpSpPr>
        <p:grpSp>
          <p:nvGrpSpPr>
            <p:cNvPr id="13" name="Gruppe 12">
              <a:extLst>
                <a:ext uri="{FF2B5EF4-FFF2-40B4-BE49-F238E27FC236}">
                  <a16:creationId xmlns:a16="http://schemas.microsoft.com/office/drawing/2014/main" id="{305302A0-7D4C-464E-B6AE-DF8BF416A8C8}"/>
                </a:ext>
              </a:extLst>
            </p:cNvPr>
            <p:cNvGrpSpPr/>
            <p:nvPr/>
          </p:nvGrpSpPr>
          <p:grpSpPr>
            <a:xfrm>
              <a:off x="776911" y="5517034"/>
              <a:ext cx="10556944" cy="910171"/>
              <a:chOff x="759156" y="5454891"/>
              <a:chExt cx="10556944" cy="910171"/>
            </a:xfrm>
          </p:grpSpPr>
          <p:pic>
            <p:nvPicPr>
              <p:cNvPr id="5" name="Billede 4" descr="Et billede, der indeholder tekst, Font/skrifttype, logo, hvid&#10;&#10;Automatisk genereret beskrivelse">
                <a:extLst>
                  <a:ext uri="{FF2B5EF4-FFF2-40B4-BE49-F238E27FC236}">
                    <a16:creationId xmlns:a16="http://schemas.microsoft.com/office/drawing/2014/main" id="{24629BC8-F0B5-4877-A408-8C84812D45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9007" y="5454891"/>
                <a:ext cx="2091530" cy="700404"/>
              </a:xfrm>
              <a:prstGeom prst="rect">
                <a:avLst/>
              </a:prstGeom>
            </p:spPr>
          </p:pic>
          <p:pic>
            <p:nvPicPr>
              <p:cNvPr id="8" name="Billede 7">
                <a:extLst>
                  <a:ext uri="{FF2B5EF4-FFF2-40B4-BE49-F238E27FC236}">
                    <a16:creationId xmlns:a16="http://schemas.microsoft.com/office/drawing/2014/main" id="{AB8B0D03-1750-4193-BA5F-14EF4E5822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156" y="5789014"/>
                <a:ext cx="2480293" cy="243963"/>
              </a:xfrm>
              <a:prstGeom prst="rect">
                <a:avLst/>
              </a:prstGeom>
            </p:spPr>
          </p:pic>
          <p:pic>
            <p:nvPicPr>
              <p:cNvPr id="10" name="Billede 9">
                <a:extLst>
                  <a:ext uri="{FF2B5EF4-FFF2-40B4-BE49-F238E27FC236}">
                    <a16:creationId xmlns:a16="http://schemas.microsoft.com/office/drawing/2014/main" id="{B1F22245-EB8F-4B14-A1CF-6F9D954EF6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9300" y="5577394"/>
                <a:ext cx="1988259" cy="787668"/>
              </a:xfrm>
              <a:prstGeom prst="rect">
                <a:avLst/>
              </a:prstGeom>
            </p:spPr>
          </p:pic>
          <p:pic>
            <p:nvPicPr>
              <p:cNvPr id="14" name="Billede 13">
                <a:extLst>
                  <a:ext uri="{FF2B5EF4-FFF2-40B4-BE49-F238E27FC236}">
                    <a16:creationId xmlns:a16="http://schemas.microsoft.com/office/drawing/2014/main" id="{1DFA5DD9-460F-4F88-AF21-D0C31AEFD94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93516" y="5805093"/>
                <a:ext cx="2422584" cy="332271"/>
              </a:xfrm>
              <a:prstGeom prst="rect">
                <a:avLst/>
              </a:prstGeom>
            </p:spPr>
          </p:pic>
        </p:grpSp>
        <p:pic>
          <p:nvPicPr>
            <p:cNvPr id="11" name="Billede 10">
              <a:extLst>
                <a:ext uri="{FF2B5EF4-FFF2-40B4-BE49-F238E27FC236}">
                  <a16:creationId xmlns:a16="http://schemas.microsoft.com/office/drawing/2014/main" id="{9C02CCF1-8C84-47A9-B93B-82D96AFD815F}"/>
                </a:ext>
              </a:extLst>
            </p:cNvPr>
            <p:cNvPicPr>
              <a:picLocks noChangeAspect="1"/>
            </p:cNvPicPr>
            <p:nvPr/>
          </p:nvPicPr>
          <p:blipFill>
            <a:blip r:embed="rId6" r:link="rId7">
              <a:extLst>
                <a:ext uri="{28A0092B-C50C-407E-A947-70E740481C1C}">
                  <a14:useLocalDpi xmlns:a14="http://schemas.microsoft.com/office/drawing/2010/main" val="0"/>
                </a:ext>
              </a:extLst>
            </a:blip>
            <a:srcRect/>
            <a:stretch>
              <a:fillRect/>
            </a:stretch>
          </p:blipFill>
          <p:spPr>
            <a:xfrm>
              <a:off x="5774249" y="5473828"/>
              <a:ext cx="1040514" cy="1040514"/>
            </a:xfrm>
            <a:prstGeom prst="rect">
              <a:avLst/>
            </a:prstGeom>
          </p:spPr>
        </p:pic>
      </p:grpSp>
      <p:sp>
        <p:nvSpPr>
          <p:cNvPr id="6" name="Pladsholder til indhold 5">
            <a:extLst>
              <a:ext uri="{FF2B5EF4-FFF2-40B4-BE49-F238E27FC236}">
                <a16:creationId xmlns:a16="http://schemas.microsoft.com/office/drawing/2014/main" id="{71C06E45-B480-4E64-103F-DE6168BECA9E}"/>
              </a:ext>
            </a:extLst>
          </p:cNvPr>
          <p:cNvSpPr>
            <a:spLocks noGrp="1"/>
          </p:cNvSpPr>
          <p:nvPr>
            <p:ph idx="1"/>
          </p:nvPr>
        </p:nvSpPr>
        <p:spPr>
          <a:xfrm>
            <a:off x="1159564" y="2057400"/>
            <a:ext cx="9872871" cy="2810164"/>
          </a:xfrm>
        </p:spPr>
        <p:txBody>
          <a:bodyPr/>
          <a:lstStyle/>
          <a:p>
            <a:endParaRPr lang="da-DK" dirty="0"/>
          </a:p>
          <a:p>
            <a:pPr marL="45720" indent="0">
              <a:buNone/>
            </a:pPr>
            <a:endParaRPr lang="da-DK" dirty="0"/>
          </a:p>
        </p:txBody>
      </p:sp>
      <p:pic>
        <p:nvPicPr>
          <p:cNvPr id="7" name="Billede 6" descr="Et billede, der indeholder sort, mørke&#10;&#10;Automatisk genereret beskrivelse">
            <a:extLst>
              <a:ext uri="{FF2B5EF4-FFF2-40B4-BE49-F238E27FC236}">
                <a16:creationId xmlns:a16="http://schemas.microsoft.com/office/drawing/2014/main" id="{0C11DADC-A713-7395-A034-0CD448CA3A9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70807" y="2479858"/>
            <a:ext cx="5250384" cy="2187660"/>
          </a:xfrm>
          <a:prstGeom prst="rect">
            <a:avLst/>
          </a:prstGeom>
        </p:spPr>
      </p:pic>
    </p:spTree>
    <p:extLst>
      <p:ext uri="{BB962C8B-B14F-4D97-AF65-F5344CB8AC3E}">
        <p14:creationId xmlns:p14="http://schemas.microsoft.com/office/powerpoint/2010/main" val="1481468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575B52-11C3-4308-8CAC-3BB75AA53766}"/>
              </a:ext>
            </a:extLst>
          </p:cNvPr>
          <p:cNvSpPr>
            <a:spLocks noGrp="1"/>
          </p:cNvSpPr>
          <p:nvPr>
            <p:ph type="title"/>
          </p:nvPr>
        </p:nvSpPr>
        <p:spPr>
          <a:xfrm>
            <a:off x="3426593" y="498475"/>
            <a:ext cx="5685025" cy="1356360"/>
          </a:xfrm>
        </p:spPr>
        <p:txBody>
          <a:bodyPr/>
          <a:lstStyle/>
          <a:p>
            <a:pPr algn="ctr"/>
            <a:r>
              <a:rPr lang="da-DK" dirty="0">
                <a:solidFill>
                  <a:schemeClr val="tx1"/>
                </a:solidFill>
                <a:latin typeface="Metral Bold" panose="00000800000000000000" pitchFamily="50" charset="0"/>
              </a:rPr>
              <a:t>FAMILIETRÆET</a:t>
            </a:r>
          </a:p>
        </p:txBody>
      </p:sp>
      <p:sp>
        <p:nvSpPr>
          <p:cNvPr id="3" name="Pladsholder til indhold 2">
            <a:extLst>
              <a:ext uri="{FF2B5EF4-FFF2-40B4-BE49-F238E27FC236}">
                <a16:creationId xmlns:a16="http://schemas.microsoft.com/office/drawing/2014/main" id="{11E57A5F-8510-4F79-A1F7-09CD90DF5475}"/>
              </a:ext>
            </a:extLst>
          </p:cNvPr>
          <p:cNvSpPr>
            <a:spLocks noGrp="1"/>
          </p:cNvSpPr>
          <p:nvPr>
            <p:ph idx="1"/>
          </p:nvPr>
        </p:nvSpPr>
        <p:spPr>
          <a:xfrm>
            <a:off x="550793" y="1672875"/>
            <a:ext cx="10264497" cy="4686650"/>
          </a:xfrm>
        </p:spPr>
        <p:txBody>
          <a:bodyPr>
            <a:normAutofit/>
          </a:bodyPr>
          <a:lstStyle/>
          <a:p>
            <a:pPr marL="34290" indent="0">
              <a:buNone/>
            </a:pPr>
            <a:r>
              <a:rPr lang="da-DK" dirty="0">
                <a:solidFill>
                  <a:schemeClr val="tx1"/>
                </a:solidFill>
              </a:rPr>
              <a:t>Beskrivelse</a:t>
            </a:r>
          </a:p>
          <a:p>
            <a:pPr>
              <a:buClr>
                <a:srgbClr val="7030A0"/>
              </a:buClr>
            </a:pPr>
            <a:r>
              <a:rPr lang="da-DK" sz="1800" dirty="0">
                <a:solidFill>
                  <a:schemeClr val="tx1"/>
                </a:solidFill>
              </a:rPr>
              <a:t>Lektier </a:t>
            </a:r>
            <a:r>
              <a:rPr lang="da-DK" sz="1800" u="sng" dirty="0">
                <a:solidFill>
                  <a:schemeClr val="tx1"/>
                </a:solidFill>
              </a:rPr>
              <a:t>FØR</a:t>
            </a:r>
            <a:r>
              <a:rPr lang="da-DK" sz="1800" dirty="0">
                <a:solidFill>
                  <a:schemeClr val="tx1"/>
                </a:solidFill>
              </a:rPr>
              <a:t> undervisningen: </a:t>
            </a:r>
          </a:p>
          <a:p>
            <a:pPr lvl="1">
              <a:buClr>
                <a:srgbClr val="7030A0"/>
              </a:buClr>
              <a:buFont typeface="Wingdings" panose="05000000000000000000" pitchFamily="2" charset="2"/>
              <a:buChar char="Ø"/>
            </a:pPr>
            <a:r>
              <a:rPr lang="da-DK" sz="1600" dirty="0">
                <a:solidFill>
                  <a:schemeClr val="tx1"/>
                </a:solidFill>
              </a:rPr>
              <a:t> Tag en snak med din mor, far og andre i din familie – og find 5 forskellige jobtitler:</a:t>
            </a:r>
          </a:p>
          <a:p>
            <a:pPr lvl="1">
              <a:buClr>
                <a:srgbClr val="7030A0"/>
              </a:buClr>
              <a:buFont typeface="Wingdings" panose="05000000000000000000" pitchFamily="2" charset="2"/>
              <a:buChar char="Ø"/>
            </a:pPr>
            <a:r>
              <a:rPr lang="da-DK" sz="1600" dirty="0">
                <a:solidFill>
                  <a:schemeClr val="tx1"/>
                </a:solidFill>
              </a:rPr>
              <a:t> Spørg ind til: </a:t>
            </a:r>
          </a:p>
          <a:p>
            <a:pPr lvl="2">
              <a:buClr>
                <a:srgbClr val="7030A0"/>
              </a:buClr>
              <a:buFont typeface="Wingdings" panose="05000000000000000000" pitchFamily="2" charset="2"/>
              <a:buChar char="Ø"/>
            </a:pPr>
            <a:r>
              <a:rPr lang="da-DK" sz="1400" dirty="0">
                <a:solidFill>
                  <a:schemeClr val="tx1"/>
                </a:solidFill>
              </a:rPr>
              <a:t>Hvilke uddannelser har din mor, far eller andre i din familie taget? </a:t>
            </a:r>
          </a:p>
          <a:p>
            <a:pPr lvl="2">
              <a:buClr>
                <a:srgbClr val="7030A0"/>
              </a:buClr>
              <a:buFont typeface="Wingdings" panose="05000000000000000000" pitchFamily="2" charset="2"/>
              <a:buChar char="Ø"/>
            </a:pPr>
            <a:r>
              <a:rPr lang="da-DK" sz="1400" dirty="0">
                <a:solidFill>
                  <a:schemeClr val="tx1"/>
                </a:solidFill>
              </a:rPr>
              <a:t>Vidste de, hvad de ville, da de var 16 år gamle? Hvilke overvejelser havde de? </a:t>
            </a:r>
          </a:p>
          <a:p>
            <a:pPr lvl="2">
              <a:buClr>
                <a:srgbClr val="7030A0"/>
              </a:buClr>
              <a:buFont typeface="Wingdings" panose="05000000000000000000" pitchFamily="2" charset="2"/>
              <a:buChar char="Ø"/>
            </a:pPr>
            <a:r>
              <a:rPr lang="da-DK" sz="1400" dirty="0">
                <a:solidFill>
                  <a:schemeClr val="tx1"/>
                </a:solidFill>
              </a:rPr>
              <a:t>Hvilke jobs har de haft gennem årene?</a:t>
            </a:r>
          </a:p>
          <a:p>
            <a:pPr lvl="2">
              <a:buClr>
                <a:srgbClr val="7030A0"/>
              </a:buClr>
              <a:buFont typeface="Wingdings" panose="05000000000000000000" pitchFamily="2" charset="2"/>
              <a:buChar char="Ø"/>
            </a:pPr>
            <a:r>
              <a:rPr lang="da-DK" sz="1400" dirty="0">
                <a:solidFill>
                  <a:schemeClr val="tx1"/>
                </a:solidFill>
              </a:rPr>
              <a:t>Hvad arbejder de med nu?</a:t>
            </a:r>
            <a:endParaRPr lang="da-DK" sz="1800" dirty="0">
              <a:solidFill>
                <a:schemeClr val="tx1"/>
              </a:solidFill>
            </a:endParaRPr>
          </a:p>
          <a:p>
            <a:pPr>
              <a:buClr>
                <a:srgbClr val="7030A0"/>
              </a:buClr>
            </a:pPr>
            <a:r>
              <a:rPr lang="da-DK" sz="1800" dirty="0">
                <a:solidFill>
                  <a:schemeClr val="tx1"/>
                </a:solidFill>
              </a:rPr>
              <a:t>Til undervisningen: </a:t>
            </a:r>
            <a:endParaRPr lang="da-DK" sz="1600" dirty="0">
              <a:solidFill>
                <a:schemeClr val="tx1"/>
              </a:solidFill>
            </a:endParaRPr>
          </a:p>
          <a:p>
            <a:pPr>
              <a:buClr>
                <a:srgbClr val="7030A0"/>
              </a:buClr>
            </a:pPr>
            <a:r>
              <a:rPr lang="da-DK" sz="1800" dirty="0">
                <a:solidFill>
                  <a:schemeClr val="tx1"/>
                </a:solidFill>
              </a:rPr>
              <a:t>Præsentér ét af dine familiemedlemmers profil for de andre i klassen. </a:t>
            </a:r>
          </a:p>
          <a:p>
            <a:pPr lvl="1">
              <a:buClr>
                <a:srgbClr val="7030A0"/>
              </a:buClr>
              <a:buFont typeface="Wingdings" panose="05000000000000000000" pitchFamily="2" charset="2"/>
              <a:buChar char="Ø"/>
            </a:pPr>
            <a:r>
              <a:rPr lang="da-DK" sz="1400" dirty="0">
                <a:solidFill>
                  <a:schemeClr val="tx1"/>
                </a:solidFill>
              </a:rPr>
              <a:t>Udvælg én, du synes, var overraskende, én der var ligetil, én der laver noget andet, end det de uddannede sig som, eller én der har nogle arbejdsopgaver, som du ikke forventede.</a:t>
            </a:r>
          </a:p>
          <a:p>
            <a:pPr lvl="1">
              <a:buClr>
                <a:srgbClr val="7030A0"/>
              </a:buClr>
              <a:buFont typeface="Wingdings" panose="05000000000000000000" pitchFamily="2" charset="2"/>
              <a:buChar char="Ø"/>
            </a:pPr>
            <a:r>
              <a:rPr lang="da-DK" sz="1400" dirty="0">
                <a:solidFill>
                  <a:schemeClr val="tx1"/>
                </a:solidFill>
              </a:rPr>
              <a:t>Præsentér profilen.</a:t>
            </a:r>
          </a:p>
          <a:p>
            <a:pPr lvl="1">
              <a:buClr>
                <a:srgbClr val="7030A0"/>
              </a:buClr>
              <a:buFont typeface="Wingdings" panose="05000000000000000000" pitchFamily="2" charset="2"/>
              <a:buChar char="Ø"/>
            </a:pPr>
            <a:r>
              <a:rPr lang="da-DK" sz="1400" dirty="0">
                <a:solidFill>
                  <a:schemeClr val="tx1"/>
                </a:solidFill>
              </a:rPr>
              <a:t>Fortæl om, hvorfor du valgte den.</a:t>
            </a:r>
          </a:p>
          <a:p>
            <a:pPr marL="205740" lvl="1" indent="0">
              <a:buClr>
                <a:srgbClr val="7030A0"/>
              </a:buClr>
              <a:buNone/>
            </a:pPr>
            <a:endParaRPr lang="da-DK" sz="1600" dirty="0">
              <a:solidFill>
                <a:srgbClr val="7030A0"/>
              </a:solidFill>
            </a:endParaRPr>
          </a:p>
          <a:p>
            <a:pPr>
              <a:buClr>
                <a:srgbClr val="7030A0"/>
              </a:buClr>
            </a:pPr>
            <a:endParaRPr lang="da-DK" sz="1800" dirty="0">
              <a:solidFill>
                <a:srgbClr val="7030A0"/>
              </a:solidFill>
            </a:endParaRPr>
          </a:p>
          <a:p>
            <a:pPr>
              <a:buClr>
                <a:srgbClr val="7030A0"/>
              </a:buClr>
            </a:pPr>
            <a:endParaRPr lang="da-DK" sz="1800" dirty="0">
              <a:solidFill>
                <a:srgbClr val="7030A0"/>
              </a:solidFill>
            </a:endParaRPr>
          </a:p>
        </p:txBody>
      </p:sp>
      <p:pic>
        <p:nvPicPr>
          <p:cNvPr id="7" name="Billede 6" descr="Et billede, der indeholder sort, mørke&#10;&#10;Automatisk genereret beskrivelse">
            <a:extLst>
              <a:ext uri="{FF2B5EF4-FFF2-40B4-BE49-F238E27FC236}">
                <a16:creationId xmlns:a16="http://schemas.microsoft.com/office/drawing/2014/main" id="{D0A4C936-D54E-3BEB-CABA-A9BE5125ED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2370416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DC724"/>
        </a:solidFill>
        <a:effectLst/>
      </p:bgPr>
    </p:bg>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074F4268-C456-4D7A-B7E6-292D5C766C49}"/>
              </a:ext>
            </a:extLst>
          </p:cNvPr>
          <p:cNvSpPr txBox="1"/>
          <p:nvPr/>
        </p:nvSpPr>
        <p:spPr>
          <a:xfrm>
            <a:off x="682486" y="1606909"/>
            <a:ext cx="10827027" cy="4031873"/>
          </a:xfrm>
          <a:prstGeom prst="rect">
            <a:avLst/>
          </a:prstGeom>
          <a:noFill/>
        </p:spPr>
        <p:txBody>
          <a:bodyPr wrap="square" rtlCol="0">
            <a:spAutoFit/>
          </a:bodyPr>
          <a:lstStyle/>
          <a:p>
            <a:r>
              <a:rPr lang="da-DK" sz="1600" dirty="0"/>
              <a:t>Her har du undervisningsmaterialet til læringsfestivalen, CAMPUS+. </a:t>
            </a:r>
          </a:p>
          <a:p>
            <a:endParaRPr lang="da-DK" sz="1600" dirty="0"/>
          </a:p>
          <a:p>
            <a:r>
              <a:rPr lang="da-DK" sz="1600" dirty="0"/>
              <a:t>Denne vejledning er din guide til undervisningen til at få mest muligt ud af CAMPUS+. Opgaverne skal forberede eleverne til dagen, men kan også bruges generelt i forhold til faget ”Uddannelse og job”. </a:t>
            </a:r>
          </a:p>
          <a:p>
            <a:endParaRPr lang="da-DK" sz="1600" dirty="0"/>
          </a:p>
          <a:p>
            <a:r>
              <a:rPr lang="da-DK" sz="1600" dirty="0"/>
              <a:t>Der er fire forslag til opgaver, som du kan bruge uafhængigt af hinanden:</a:t>
            </a:r>
          </a:p>
          <a:p>
            <a:pPr marL="285750" indent="-285750">
              <a:buFont typeface="Arial" panose="020B0604020202020204" pitchFamily="34" charset="0"/>
              <a:buChar char="•"/>
            </a:pPr>
            <a:r>
              <a:rPr lang="da-DK" sz="1600" dirty="0">
                <a:solidFill>
                  <a:schemeClr val="accent1"/>
                </a:solidFill>
              </a:rPr>
              <a:t>Ungdomsuddannelse – </a:t>
            </a:r>
            <a:r>
              <a:rPr lang="da-DK" sz="1600" dirty="0" err="1">
                <a:solidFill>
                  <a:schemeClr val="accent1"/>
                </a:solidFill>
              </a:rPr>
              <a:t>hva</a:t>
            </a:r>
            <a:r>
              <a:rPr lang="da-DK" sz="1600" dirty="0">
                <a:solidFill>
                  <a:schemeClr val="accent1"/>
                </a:solidFill>
              </a:rPr>
              <a:t>’ så?</a:t>
            </a:r>
          </a:p>
          <a:p>
            <a:pPr marL="285750" indent="-285750">
              <a:buFont typeface="Arial" panose="020B0604020202020204" pitchFamily="34" charset="0"/>
              <a:buChar char="•"/>
            </a:pPr>
            <a:r>
              <a:rPr lang="da-DK" sz="1600" dirty="0">
                <a:solidFill>
                  <a:schemeClr val="accent3"/>
                </a:solidFill>
              </a:rPr>
              <a:t>Mine styrker</a:t>
            </a:r>
          </a:p>
          <a:p>
            <a:pPr marL="285750" indent="-285750">
              <a:buFont typeface="Arial" panose="020B0604020202020204" pitchFamily="34" charset="0"/>
              <a:buChar char="•"/>
            </a:pPr>
            <a:r>
              <a:rPr lang="da-DK" sz="1600" dirty="0">
                <a:solidFill>
                  <a:schemeClr val="accent2"/>
                </a:solidFill>
              </a:rPr>
              <a:t>”Det fede ved mit fag…”</a:t>
            </a:r>
          </a:p>
          <a:p>
            <a:pPr marL="285750" indent="-285750">
              <a:buFont typeface="Arial" panose="020B0604020202020204" pitchFamily="34" charset="0"/>
              <a:buChar char="•"/>
            </a:pPr>
            <a:r>
              <a:rPr lang="da-DK" sz="1600" dirty="0">
                <a:solidFill>
                  <a:srgbClr val="7030A0"/>
                </a:solidFill>
              </a:rPr>
              <a:t>Familietræet</a:t>
            </a:r>
          </a:p>
          <a:p>
            <a:endParaRPr lang="da-DK" sz="1600" dirty="0"/>
          </a:p>
          <a:p>
            <a:r>
              <a:rPr lang="da-DK" sz="1600" dirty="0"/>
              <a:t>Ved hver opgave er det beskrevet, hvor længe opgaven ca. tager, hvad formålet er, hvilket kompetenceområde den bidrager til, og hvad I skal bruge af udstyr.</a:t>
            </a:r>
          </a:p>
          <a:p>
            <a:endParaRPr lang="da-DK" sz="1600" dirty="0"/>
          </a:p>
          <a:p>
            <a:endParaRPr lang="da-DK" sz="1600" dirty="0"/>
          </a:p>
          <a:p>
            <a:r>
              <a:rPr lang="da-DK" sz="1600" dirty="0"/>
              <a:t>God fornøjelse!</a:t>
            </a:r>
          </a:p>
        </p:txBody>
      </p:sp>
      <p:pic>
        <p:nvPicPr>
          <p:cNvPr id="3" name="Billede 2" descr="Et billede, der indeholder sort, mørke&#10;&#10;Automatisk genereret beskrivelse">
            <a:extLst>
              <a:ext uri="{FF2B5EF4-FFF2-40B4-BE49-F238E27FC236}">
                <a16:creationId xmlns:a16="http://schemas.microsoft.com/office/drawing/2014/main" id="{D3BDA5FA-C8E8-2161-56C8-2E6BA2F29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679" y="344815"/>
            <a:ext cx="2467481" cy="1028117"/>
          </a:xfrm>
          <a:prstGeom prst="rect">
            <a:avLst/>
          </a:prstGeom>
        </p:spPr>
      </p:pic>
      <p:sp>
        <p:nvSpPr>
          <p:cNvPr id="5" name="Titel 4">
            <a:extLst>
              <a:ext uri="{FF2B5EF4-FFF2-40B4-BE49-F238E27FC236}">
                <a16:creationId xmlns:a16="http://schemas.microsoft.com/office/drawing/2014/main" id="{B0478020-1643-7473-807D-7133C7F57978}"/>
              </a:ext>
            </a:extLst>
          </p:cNvPr>
          <p:cNvSpPr>
            <a:spLocks noGrp="1"/>
          </p:cNvSpPr>
          <p:nvPr>
            <p:ph type="title"/>
          </p:nvPr>
        </p:nvSpPr>
        <p:spPr>
          <a:xfrm>
            <a:off x="2410353" y="395668"/>
            <a:ext cx="7371292" cy="1356360"/>
          </a:xfrm>
        </p:spPr>
        <p:txBody>
          <a:bodyPr/>
          <a:lstStyle/>
          <a:p>
            <a:pPr algn="ctr"/>
            <a:r>
              <a:rPr lang="da-DK" dirty="0">
                <a:solidFill>
                  <a:schemeClr val="tx1"/>
                </a:solidFill>
                <a:latin typeface="Metral Bold" panose="00000800000000000000" pitchFamily="50" charset="0"/>
              </a:rPr>
              <a:t>Kære Lærer</a:t>
            </a:r>
          </a:p>
        </p:txBody>
      </p:sp>
    </p:spTree>
    <p:extLst>
      <p:ext uri="{BB962C8B-B14F-4D97-AF65-F5344CB8AC3E}">
        <p14:creationId xmlns:p14="http://schemas.microsoft.com/office/powerpoint/2010/main" val="781824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A868C8-DC55-411D-8914-9B6CA263F02F}"/>
              </a:ext>
            </a:extLst>
          </p:cNvPr>
          <p:cNvSpPr>
            <a:spLocks noGrp="1"/>
          </p:cNvSpPr>
          <p:nvPr>
            <p:ph type="ctrTitle"/>
          </p:nvPr>
        </p:nvSpPr>
        <p:spPr>
          <a:xfrm>
            <a:off x="1149292" y="395815"/>
            <a:ext cx="9463597" cy="2926080"/>
          </a:xfrm>
        </p:spPr>
        <p:txBody>
          <a:bodyPr>
            <a:normAutofit fontScale="90000"/>
          </a:bodyPr>
          <a:lstStyle/>
          <a:p>
            <a:br>
              <a:rPr lang="da-DK" altLang="da-DK" b="0" cap="none" dirty="0">
                <a:solidFill>
                  <a:schemeClr val="bg1"/>
                </a:solidFill>
                <a:latin typeface="Corbel" panose="020B0503020204020204" pitchFamily="34" charset="0"/>
                <a:ea typeface="Calibri" panose="020F0502020204030204" pitchFamily="34" charset="0"/>
                <a:cs typeface="Times New Roman" panose="02020603050405020304" pitchFamily="18" charset="0"/>
              </a:rPr>
            </a:br>
            <a:br>
              <a:rPr lang="da-DK" altLang="da-DK" b="0" cap="none" dirty="0">
                <a:solidFill>
                  <a:schemeClr val="bg1"/>
                </a:solidFill>
                <a:latin typeface="Corbel" panose="020B0503020204020204" pitchFamily="34" charset="0"/>
                <a:ea typeface="Calibri" panose="020F0502020204030204" pitchFamily="34" charset="0"/>
                <a:cs typeface="Times New Roman" panose="02020603050405020304" pitchFamily="18" charset="0"/>
              </a:rPr>
            </a:br>
            <a:r>
              <a:rPr lang="da-DK" altLang="da-DK" b="0" cap="none" dirty="0">
                <a:solidFill>
                  <a:schemeClr val="bg1"/>
                </a:solidFill>
                <a:latin typeface="Corbel" panose="020B0503020204020204" pitchFamily="34" charset="0"/>
                <a:ea typeface="Calibri" panose="020F0502020204030204" pitchFamily="34" charset="0"/>
                <a:cs typeface="Times New Roman" panose="02020603050405020304" pitchFamily="18" charset="0"/>
              </a:rPr>
              <a:t>UNGDOMSUDDANNELSE– HVA’ SÅ? </a:t>
            </a:r>
            <a:endParaRPr lang="da-DK" b="0" dirty="0"/>
          </a:p>
        </p:txBody>
      </p:sp>
      <p:sp>
        <p:nvSpPr>
          <p:cNvPr id="3" name="Undertitel 2">
            <a:extLst>
              <a:ext uri="{FF2B5EF4-FFF2-40B4-BE49-F238E27FC236}">
                <a16:creationId xmlns:a16="http://schemas.microsoft.com/office/drawing/2014/main" id="{71135E11-C955-4CF6-A9F5-0FA0FB397F29}"/>
              </a:ext>
            </a:extLst>
          </p:cNvPr>
          <p:cNvSpPr>
            <a:spLocks noGrp="1"/>
          </p:cNvSpPr>
          <p:nvPr>
            <p:ph type="subTitle" idx="1"/>
          </p:nvPr>
        </p:nvSpPr>
        <p:spPr>
          <a:xfrm>
            <a:off x="2531995" y="3869636"/>
            <a:ext cx="6778305" cy="2200964"/>
          </a:xfrm>
        </p:spPr>
        <p:txBody>
          <a:bodyPr>
            <a:normAutofit fontScale="92500" lnSpcReduction="10000"/>
          </a:bodyPr>
          <a:lstStyle/>
          <a:p>
            <a:pPr algn="l"/>
            <a:r>
              <a:rPr lang="da-DK" altLang="da-DK" b="1">
                <a:solidFill>
                  <a:schemeClr val="bg1"/>
                </a:solidFill>
                <a:latin typeface="Corbel" panose="020B0503020204020204" pitchFamily="34" charset="0"/>
                <a:ea typeface="Calibri" panose="020F0502020204030204" pitchFamily="34" charset="0"/>
                <a:cs typeface="Times New Roman" panose="02020603050405020304" pitchFamily="18" charset="0"/>
              </a:rPr>
              <a:t>Varighed: </a:t>
            </a:r>
            <a:r>
              <a:rPr lang="da-DK" altLang="da-DK">
                <a:solidFill>
                  <a:schemeClr val="bg1"/>
                </a:solidFill>
                <a:latin typeface="Corbel" panose="020B0503020204020204" pitchFamily="34" charset="0"/>
                <a:ea typeface="Calibri" panose="020F0502020204030204" pitchFamily="34" charset="0"/>
                <a:cs typeface="Times New Roman" panose="02020603050405020304" pitchFamily="18" charset="0"/>
              </a:rPr>
              <a:t>1 lektion</a:t>
            </a:r>
          </a:p>
          <a:p>
            <a:pPr algn="l"/>
            <a:r>
              <a:rPr lang="da-DK" b="1"/>
              <a:t>Kompetenceområde: </a:t>
            </a:r>
            <a:r>
              <a:rPr lang="da-DK"/>
              <a:t>Det personlige valg</a:t>
            </a:r>
          </a:p>
          <a:p>
            <a:pPr algn="l"/>
            <a:r>
              <a:rPr lang="da-DK" b="1"/>
              <a:t>Formål: </a:t>
            </a:r>
            <a:r>
              <a:rPr lang="da-DK"/>
              <a:t>At eleverne får kendskab til opbygningen af ungdomsuddannelserne, samt får mulighed for at reflektere over, hvad hverdagen på uddannelserne byder på.</a:t>
            </a:r>
          </a:p>
          <a:p>
            <a:pPr algn="l"/>
            <a:r>
              <a:rPr lang="da-DK" b="1"/>
              <a:t>Udstyr: </a:t>
            </a:r>
            <a:r>
              <a:rPr lang="da-DK"/>
              <a:t>Adgang til computer, storskærm inkl. lyd og tavle</a:t>
            </a:r>
          </a:p>
          <a:p>
            <a:endParaRPr lang="da-DK"/>
          </a:p>
        </p:txBody>
      </p:sp>
      <p:pic>
        <p:nvPicPr>
          <p:cNvPr id="4" name="Billede 3" descr="Et billede, der indeholder sort, mørke&#10;&#10;Automatisk genereret beskrivelse">
            <a:extLst>
              <a:ext uri="{FF2B5EF4-FFF2-40B4-BE49-F238E27FC236}">
                <a16:creationId xmlns:a16="http://schemas.microsoft.com/office/drawing/2014/main" id="{77DD9B25-D8F2-F1C6-94EE-5DABB216EB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186057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DC72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94EBF3-956C-443B-9AB8-E364727D6912}"/>
              </a:ext>
            </a:extLst>
          </p:cNvPr>
          <p:cNvSpPr>
            <a:spLocks noGrp="1"/>
          </p:cNvSpPr>
          <p:nvPr>
            <p:ph type="title"/>
          </p:nvPr>
        </p:nvSpPr>
        <p:spPr>
          <a:xfrm>
            <a:off x="1660194" y="124295"/>
            <a:ext cx="9758536" cy="1356360"/>
          </a:xfrm>
        </p:spPr>
        <p:txBody>
          <a:bodyPr>
            <a:normAutofit/>
          </a:bodyPr>
          <a:lstStyle/>
          <a:p>
            <a:r>
              <a:rPr lang="da-DK" altLang="da-DK" dirty="0">
                <a:solidFill>
                  <a:schemeClr val="tx1"/>
                </a:solidFill>
                <a:ea typeface="Calibri" panose="020F0502020204030204" pitchFamily="34" charset="0"/>
                <a:cs typeface="Times New Roman" panose="02020603050405020304" pitchFamily="18" charset="0"/>
              </a:rPr>
              <a:t>UNGDOMSUDDANNELSE – HVA’ SÅ?</a:t>
            </a:r>
            <a:endParaRPr lang="da-DK" sz="3100" dirty="0">
              <a:solidFill>
                <a:schemeClr val="tx1"/>
              </a:solidFill>
            </a:endParaRPr>
          </a:p>
        </p:txBody>
      </p:sp>
      <p:sp>
        <p:nvSpPr>
          <p:cNvPr id="3" name="Pladsholder til indhold 2">
            <a:extLst>
              <a:ext uri="{FF2B5EF4-FFF2-40B4-BE49-F238E27FC236}">
                <a16:creationId xmlns:a16="http://schemas.microsoft.com/office/drawing/2014/main" id="{CF87F2B1-05C5-4A60-9335-9F3A36294568}"/>
              </a:ext>
            </a:extLst>
          </p:cNvPr>
          <p:cNvSpPr>
            <a:spLocks noGrp="1"/>
          </p:cNvSpPr>
          <p:nvPr>
            <p:ph idx="1"/>
          </p:nvPr>
        </p:nvSpPr>
        <p:spPr>
          <a:xfrm>
            <a:off x="1627464" y="1138458"/>
            <a:ext cx="9236280" cy="5334000"/>
          </a:xfrm>
        </p:spPr>
        <p:txBody>
          <a:bodyPr>
            <a:normAutofit fontScale="92500" lnSpcReduction="20000"/>
          </a:bodyPr>
          <a:lstStyle/>
          <a:p>
            <a:pPr marL="34290" indent="0">
              <a:buClr>
                <a:schemeClr val="accent4"/>
              </a:buClr>
              <a:buNone/>
            </a:pPr>
            <a:r>
              <a:rPr lang="da-DK" altLang="da-DK" dirty="0">
                <a:solidFill>
                  <a:schemeClr val="tx1"/>
                </a:solidFill>
                <a:ea typeface="Calibri" panose="020F0502020204030204" pitchFamily="34" charset="0"/>
                <a:cs typeface="Times New Roman" panose="02020603050405020304" pitchFamily="18" charset="0"/>
              </a:rPr>
              <a:t>Beskrivelse</a:t>
            </a:r>
            <a:r>
              <a:rPr lang="da-DK" altLang="da-DK" dirty="0">
                <a:ea typeface="Calibri" panose="020F0502020204030204" pitchFamily="34" charset="0"/>
                <a:cs typeface="Times New Roman" panose="02020603050405020304" pitchFamily="18" charset="0"/>
              </a:rPr>
              <a:t>:</a:t>
            </a:r>
            <a:endParaRPr lang="da-DK" dirty="0"/>
          </a:p>
          <a:p>
            <a:pPr>
              <a:buFont typeface="Arial" panose="020B0604020202020204" pitchFamily="34" charset="0"/>
              <a:buChar char="•"/>
            </a:pPr>
            <a:r>
              <a:rPr lang="da-DK" sz="1700" dirty="0">
                <a:solidFill>
                  <a:schemeClr val="tx1"/>
                </a:solidFill>
              </a:rPr>
              <a:t>Se filmen om uddannelsesmuligheder: </a:t>
            </a:r>
            <a:r>
              <a:rPr lang="da-DK" sz="1700" u="sng" dirty="0">
                <a:solidFill>
                  <a:schemeClr val="tx1"/>
                </a:solidFill>
                <a:hlinkClick r:id="rId2">
                  <a:extLst>
                    <a:ext uri="{A12FA001-AC4F-418D-AE19-62706E023703}">
                      <ahyp:hlinkClr xmlns:ahyp="http://schemas.microsoft.com/office/drawing/2018/hyperlinkcolor" val="tx"/>
                    </a:ext>
                  </a:extLst>
                </a:hlinkClick>
              </a:rPr>
              <a:t>www.ug.dk/6til10klasse/dit-valg</a:t>
            </a:r>
            <a:endParaRPr lang="da-DK" sz="1700" dirty="0">
              <a:solidFill>
                <a:schemeClr val="tx1"/>
              </a:solidFill>
            </a:endParaRPr>
          </a:p>
          <a:p>
            <a:pPr>
              <a:buFont typeface="Arial" panose="020B0604020202020204" pitchFamily="34" charset="0"/>
              <a:buChar char="•"/>
            </a:pPr>
            <a:r>
              <a:rPr lang="da-DK" sz="1700" dirty="0">
                <a:solidFill>
                  <a:schemeClr val="tx1"/>
                </a:solidFill>
              </a:rPr>
              <a:t>Lav en afstemning (I kan evt. lave afstemning anonymt på sedler): Hvad tænker du, at du vil vælge?</a:t>
            </a:r>
          </a:p>
          <a:p>
            <a:pPr marL="34290" indent="0">
              <a:buClr>
                <a:schemeClr val="accent4"/>
              </a:buClr>
              <a:buNone/>
            </a:pPr>
            <a:r>
              <a:rPr lang="da-DK" sz="1700" dirty="0">
                <a:solidFill>
                  <a:schemeClr val="tx1"/>
                </a:solidFill>
              </a:rPr>
              <a:t>	 EUD/EUX Erhvervsuddannelse             Gymnasial uddannelse           Tænker stadig</a:t>
            </a:r>
          </a:p>
          <a:p>
            <a:pPr>
              <a:buFont typeface="Arial" panose="020B0604020202020204" pitchFamily="34" charset="0"/>
              <a:buChar char="•"/>
            </a:pPr>
            <a:r>
              <a:rPr lang="da-DK" sz="1700" dirty="0">
                <a:solidFill>
                  <a:schemeClr val="tx1"/>
                </a:solidFill>
              </a:rPr>
              <a:t>Se filmene om ”din nye hverdag på en…”:</a:t>
            </a:r>
          </a:p>
          <a:p>
            <a:pPr lvl="1">
              <a:buFont typeface="Wingdings" panose="05000000000000000000" pitchFamily="2" charset="2"/>
              <a:buChar char="Ø"/>
            </a:pPr>
            <a:r>
              <a:rPr lang="da-DK" sz="1700" dirty="0">
                <a:solidFill>
                  <a:schemeClr val="tx1"/>
                </a:solidFill>
              </a:rPr>
              <a:t> Erhvervsuddannelse: </a:t>
            </a:r>
            <a:r>
              <a:rPr lang="da-DK" sz="1700" dirty="0">
                <a:solidFill>
                  <a:schemeClr val="tx1"/>
                </a:solidFill>
                <a:hlinkClick r:id="rId3">
                  <a:extLst>
                    <a:ext uri="{A12FA001-AC4F-418D-AE19-62706E023703}">
                      <ahyp:hlinkClr xmlns:ahyp="http://schemas.microsoft.com/office/drawing/2018/hyperlinkcolor" val="tx"/>
                    </a:ext>
                  </a:extLst>
                </a:hlinkClick>
              </a:rPr>
              <a:t>www.ug.dk/6til10klasse/din-nye-hverdag-paa-en-erhvervsuddannelse</a:t>
            </a:r>
            <a:endParaRPr lang="da-DK" sz="1700" dirty="0">
              <a:solidFill>
                <a:schemeClr val="tx1"/>
              </a:solidFill>
            </a:endParaRPr>
          </a:p>
          <a:p>
            <a:pPr lvl="1">
              <a:buFont typeface="Wingdings" panose="05000000000000000000" pitchFamily="2" charset="2"/>
              <a:buChar char="Ø"/>
            </a:pPr>
            <a:r>
              <a:rPr lang="da-DK" sz="1700" dirty="0">
                <a:solidFill>
                  <a:schemeClr val="tx1"/>
                </a:solidFill>
              </a:rPr>
              <a:t> Gymnasiale uddannelse: </a:t>
            </a:r>
            <a:r>
              <a:rPr lang="da-DK" sz="1700" dirty="0">
                <a:solidFill>
                  <a:schemeClr val="tx1"/>
                </a:solidFill>
                <a:hlinkClick r:id="rId4">
                  <a:extLst>
                    <a:ext uri="{A12FA001-AC4F-418D-AE19-62706E023703}">
                      <ahyp:hlinkClr xmlns:ahyp="http://schemas.microsoft.com/office/drawing/2018/hyperlinkcolor" val="tx"/>
                    </a:ext>
                  </a:extLst>
                </a:hlinkClick>
              </a:rPr>
              <a:t>www.ug.dk/6til10klasse/din-nye-hverdag-paa-en-gymnasial-uddannelse</a:t>
            </a:r>
            <a:r>
              <a:rPr lang="da-DK" sz="1700" dirty="0">
                <a:solidFill>
                  <a:schemeClr val="tx1"/>
                </a:solidFill>
              </a:rPr>
              <a:t> </a:t>
            </a:r>
          </a:p>
          <a:p>
            <a:pPr>
              <a:buFont typeface="Arial" panose="020B0604020202020204" pitchFamily="34" charset="0"/>
              <a:buChar char="•"/>
            </a:pPr>
            <a:r>
              <a:rPr lang="da-DK" sz="1700" dirty="0">
                <a:solidFill>
                  <a:schemeClr val="tx1"/>
                </a:solidFill>
              </a:rPr>
              <a:t>Med udgangspunkt i filmen:</a:t>
            </a:r>
          </a:p>
          <a:p>
            <a:pPr lvl="1">
              <a:buFont typeface="Wingdings" panose="05000000000000000000" pitchFamily="2" charset="2"/>
              <a:buChar char="Ø"/>
            </a:pPr>
            <a:r>
              <a:rPr lang="da-DK" sz="1700" dirty="0">
                <a:solidFill>
                  <a:schemeClr val="tx1"/>
                </a:solidFill>
              </a:rPr>
              <a:t> Lav 2 lister på tavlen under 0verskrifterne EUD/EUX og GYM. Oprems forskellene i forhold til  arbejdsformen/opbygningen/undervisningsformen på ungdomsuddannelserne.</a:t>
            </a:r>
          </a:p>
          <a:p>
            <a:pPr lvl="1">
              <a:buFont typeface="Wingdings" panose="05000000000000000000" pitchFamily="2" charset="2"/>
              <a:buChar char="Ø"/>
            </a:pPr>
            <a:r>
              <a:rPr lang="da-DK" sz="1700" dirty="0">
                <a:solidFill>
                  <a:schemeClr val="tx1"/>
                </a:solidFill>
              </a:rPr>
              <a:t> Tal om: Er der en hverdag, der tiltaler dig mere end en anden?</a:t>
            </a:r>
          </a:p>
          <a:p>
            <a:pPr lvl="1">
              <a:buFont typeface="Wingdings" panose="05000000000000000000" pitchFamily="2" charset="2"/>
              <a:buChar char="Ø"/>
            </a:pPr>
            <a:r>
              <a:rPr lang="da-DK" sz="1700" dirty="0">
                <a:solidFill>
                  <a:schemeClr val="tx1"/>
                </a:solidFill>
              </a:rPr>
              <a:t> Tal om: Er der noget ved uddannelserne, der overrasker dig?</a:t>
            </a:r>
          </a:p>
          <a:p>
            <a:pPr>
              <a:buFont typeface="Arial" panose="020B0604020202020204" pitchFamily="34" charset="0"/>
              <a:buChar char="•"/>
            </a:pPr>
            <a:r>
              <a:rPr lang="da-DK" sz="1700" dirty="0">
                <a:solidFill>
                  <a:schemeClr val="tx1"/>
                </a:solidFill>
              </a:rPr>
              <a:t>Afrund på klassen:</a:t>
            </a:r>
          </a:p>
          <a:p>
            <a:pPr lvl="1">
              <a:buFont typeface="Wingdings" panose="05000000000000000000" pitchFamily="2" charset="2"/>
              <a:buChar char="Ø"/>
            </a:pPr>
            <a:r>
              <a:rPr lang="da-DK" sz="1700" dirty="0">
                <a:solidFill>
                  <a:schemeClr val="tx1"/>
                </a:solidFill>
              </a:rPr>
              <a:t> Lav afstemningen igen: Hvad tænker du, at du vil vælge?</a:t>
            </a:r>
          </a:p>
          <a:p>
            <a:pPr marL="205740" lvl="1" indent="0">
              <a:buClr>
                <a:schemeClr val="accent4"/>
              </a:buClr>
              <a:buNone/>
            </a:pPr>
            <a:r>
              <a:rPr lang="da-DK" sz="1700" dirty="0">
                <a:solidFill>
                  <a:schemeClr val="tx1"/>
                </a:solidFill>
              </a:rPr>
              <a:t>	EUD/EUX Erhvervsuddannelse              Gymnasial uddannelse           Tænker stadig</a:t>
            </a:r>
          </a:p>
          <a:p>
            <a:pPr lvl="1">
              <a:buFont typeface="Wingdings" panose="05000000000000000000" pitchFamily="2" charset="2"/>
              <a:buChar char="Ø"/>
            </a:pPr>
            <a:r>
              <a:rPr lang="da-DK" sz="1700" dirty="0">
                <a:solidFill>
                  <a:schemeClr val="tx1"/>
                </a:solidFill>
              </a:rPr>
              <a:t> Har noget ændret sig?</a:t>
            </a:r>
          </a:p>
          <a:p>
            <a:pPr lvl="1">
              <a:buFont typeface="Wingdings" panose="05000000000000000000" pitchFamily="2" charset="2"/>
              <a:buChar char="Ø"/>
            </a:pPr>
            <a:r>
              <a:rPr lang="da-DK" sz="1700" dirty="0">
                <a:solidFill>
                  <a:schemeClr val="tx1"/>
                </a:solidFill>
              </a:rPr>
              <a:t> HUSK: Ofte er der både en gymnasial og erhvervsrettet vej til dit drømmejob </a:t>
            </a:r>
            <a:br>
              <a:rPr lang="da-DK" sz="1700" dirty="0">
                <a:solidFill>
                  <a:schemeClr val="tx1"/>
                </a:solidFill>
              </a:rPr>
            </a:br>
            <a:r>
              <a:rPr lang="da-DK" sz="1700" dirty="0">
                <a:solidFill>
                  <a:schemeClr val="tx1"/>
                </a:solidFill>
              </a:rPr>
              <a:t>– tag den arbejdsform, som du tror passer bedst til dig.</a:t>
            </a:r>
          </a:p>
          <a:p>
            <a:pPr>
              <a:buClr>
                <a:schemeClr val="accent4"/>
              </a:buClr>
              <a:buFont typeface="Arial" panose="020B0604020202020204" pitchFamily="34" charset="0"/>
              <a:buChar char="•"/>
            </a:pPr>
            <a:endParaRPr lang="da-DK" dirty="0"/>
          </a:p>
        </p:txBody>
      </p:sp>
      <p:sp>
        <p:nvSpPr>
          <p:cNvPr id="4" name="Rektangel 3">
            <a:extLst>
              <a:ext uri="{FF2B5EF4-FFF2-40B4-BE49-F238E27FC236}">
                <a16:creationId xmlns:a16="http://schemas.microsoft.com/office/drawing/2014/main" id="{382D41FA-2D40-42DE-8F1D-DEC57355FBCB}"/>
              </a:ext>
            </a:extLst>
          </p:cNvPr>
          <p:cNvSpPr/>
          <p:nvPr/>
        </p:nvSpPr>
        <p:spPr>
          <a:xfrm>
            <a:off x="2401571" y="2246802"/>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sp>
        <p:nvSpPr>
          <p:cNvPr id="5" name="Rektangel 4">
            <a:extLst>
              <a:ext uri="{FF2B5EF4-FFF2-40B4-BE49-F238E27FC236}">
                <a16:creationId xmlns:a16="http://schemas.microsoft.com/office/drawing/2014/main" id="{59F84361-C83D-4CDE-BE4D-13A010F94BE4}"/>
              </a:ext>
            </a:extLst>
          </p:cNvPr>
          <p:cNvSpPr/>
          <p:nvPr/>
        </p:nvSpPr>
        <p:spPr>
          <a:xfrm>
            <a:off x="5528908" y="2246801"/>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sp>
        <p:nvSpPr>
          <p:cNvPr id="6" name="Rektangel 5">
            <a:extLst>
              <a:ext uri="{FF2B5EF4-FFF2-40B4-BE49-F238E27FC236}">
                <a16:creationId xmlns:a16="http://schemas.microsoft.com/office/drawing/2014/main" id="{67625E24-9F2D-4DCC-8EDC-7CC2B1344562}"/>
              </a:ext>
            </a:extLst>
          </p:cNvPr>
          <p:cNvSpPr/>
          <p:nvPr/>
        </p:nvSpPr>
        <p:spPr>
          <a:xfrm>
            <a:off x="7893223" y="2246801"/>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sp>
        <p:nvSpPr>
          <p:cNvPr id="11" name="Rektangel 10">
            <a:extLst>
              <a:ext uri="{FF2B5EF4-FFF2-40B4-BE49-F238E27FC236}">
                <a16:creationId xmlns:a16="http://schemas.microsoft.com/office/drawing/2014/main" id="{CB49553A-673F-4D75-AB4F-218445416582}"/>
              </a:ext>
            </a:extLst>
          </p:cNvPr>
          <p:cNvSpPr/>
          <p:nvPr/>
        </p:nvSpPr>
        <p:spPr>
          <a:xfrm>
            <a:off x="2335594" y="5152749"/>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sp>
        <p:nvSpPr>
          <p:cNvPr id="13" name="Rektangel 12">
            <a:extLst>
              <a:ext uri="{FF2B5EF4-FFF2-40B4-BE49-F238E27FC236}">
                <a16:creationId xmlns:a16="http://schemas.microsoft.com/office/drawing/2014/main" id="{BD35BE8E-680A-46CC-BF72-E044432F5C03}"/>
              </a:ext>
            </a:extLst>
          </p:cNvPr>
          <p:cNvSpPr/>
          <p:nvPr/>
        </p:nvSpPr>
        <p:spPr>
          <a:xfrm>
            <a:off x="5462931" y="5152749"/>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sp>
        <p:nvSpPr>
          <p:cNvPr id="14" name="Rektangel 13">
            <a:extLst>
              <a:ext uri="{FF2B5EF4-FFF2-40B4-BE49-F238E27FC236}">
                <a16:creationId xmlns:a16="http://schemas.microsoft.com/office/drawing/2014/main" id="{7B7DBCB7-E9A2-4E6A-BC93-B2AF16F00034}"/>
              </a:ext>
            </a:extLst>
          </p:cNvPr>
          <p:cNvSpPr/>
          <p:nvPr/>
        </p:nvSpPr>
        <p:spPr>
          <a:xfrm>
            <a:off x="7827247" y="5146806"/>
            <a:ext cx="172091" cy="1761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da-DK"/>
          </a:p>
        </p:txBody>
      </p:sp>
      <p:pic>
        <p:nvPicPr>
          <p:cNvPr id="7" name="Billede 6" descr="Et billede, der indeholder sort, mørke&#10;&#10;Automatisk genereret beskrivelse">
            <a:extLst>
              <a:ext uri="{FF2B5EF4-FFF2-40B4-BE49-F238E27FC236}">
                <a16:creationId xmlns:a16="http://schemas.microsoft.com/office/drawing/2014/main" id="{1DD76A0B-F22B-F17C-1F0C-B06AAF7CE28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5370" y="395815"/>
            <a:ext cx="1360107" cy="566711"/>
          </a:xfrm>
          <a:prstGeom prst="rect">
            <a:avLst/>
          </a:prstGeom>
        </p:spPr>
      </p:pic>
    </p:spTree>
    <p:extLst>
      <p:ext uri="{BB962C8B-B14F-4D97-AF65-F5344CB8AC3E}">
        <p14:creationId xmlns:p14="http://schemas.microsoft.com/office/powerpoint/2010/main" val="707636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4" name="Tekstfelt 3">
            <a:extLst>
              <a:ext uri="{FF2B5EF4-FFF2-40B4-BE49-F238E27FC236}">
                <a16:creationId xmlns:a16="http://schemas.microsoft.com/office/drawing/2014/main" id="{ECFFDCFA-ED6E-4E88-95DA-377F8DED355E}"/>
              </a:ext>
            </a:extLst>
          </p:cNvPr>
          <p:cNvSpPr txBox="1"/>
          <p:nvPr/>
        </p:nvSpPr>
        <p:spPr>
          <a:xfrm>
            <a:off x="230698" y="227659"/>
            <a:ext cx="11730604" cy="6402682"/>
          </a:xfrm>
          <a:prstGeom prst="rect">
            <a:avLst/>
          </a:prstGeom>
          <a:solidFill>
            <a:schemeClr val="accent3"/>
          </a:solidFill>
          <a:ln w="12700">
            <a:solidFill>
              <a:schemeClr val="bg1"/>
            </a:solidFill>
          </a:ln>
        </p:spPr>
        <p:txBody>
          <a:bodyPr wrap="square" rtlCol="0">
            <a:spAutoFit/>
          </a:bodyPr>
          <a:lstStyle/>
          <a:p>
            <a:endParaRPr lang="da-DK"/>
          </a:p>
        </p:txBody>
      </p:sp>
      <p:cxnSp>
        <p:nvCxnSpPr>
          <p:cNvPr id="5" name="Lige forbindelse 4">
            <a:extLst>
              <a:ext uri="{FF2B5EF4-FFF2-40B4-BE49-F238E27FC236}">
                <a16:creationId xmlns:a16="http://schemas.microsoft.com/office/drawing/2014/main" id="{A2759FAC-FE89-49CC-BA24-F14B05427B2D}"/>
              </a:ext>
            </a:extLst>
          </p:cNvPr>
          <p:cNvCxnSpPr/>
          <p:nvPr/>
        </p:nvCxnSpPr>
        <p:spPr>
          <a:xfrm>
            <a:off x="2706849" y="3437389"/>
            <a:ext cx="677830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3046262E-5114-4B97-B444-05D621B49603}"/>
              </a:ext>
            </a:extLst>
          </p:cNvPr>
          <p:cNvSpPr>
            <a:spLocks noGrp="1"/>
          </p:cNvSpPr>
          <p:nvPr>
            <p:ph type="ctrTitle"/>
          </p:nvPr>
        </p:nvSpPr>
        <p:spPr>
          <a:xfrm>
            <a:off x="2044860" y="137159"/>
            <a:ext cx="8098155" cy="2926080"/>
          </a:xfrm>
        </p:spPr>
        <p:txBody>
          <a:bodyPr>
            <a:normAutofit/>
          </a:bodyPr>
          <a:lstStyle/>
          <a:p>
            <a:r>
              <a:rPr lang="da-DK" b="0" dirty="0"/>
              <a:t>mine styrker</a:t>
            </a:r>
          </a:p>
        </p:txBody>
      </p:sp>
      <p:sp>
        <p:nvSpPr>
          <p:cNvPr id="3" name="Undertitel 2">
            <a:extLst>
              <a:ext uri="{FF2B5EF4-FFF2-40B4-BE49-F238E27FC236}">
                <a16:creationId xmlns:a16="http://schemas.microsoft.com/office/drawing/2014/main" id="{919F312D-5D6D-4CB5-BCE9-6E769A8D6630}"/>
              </a:ext>
            </a:extLst>
          </p:cNvPr>
          <p:cNvSpPr>
            <a:spLocks noGrp="1"/>
          </p:cNvSpPr>
          <p:nvPr>
            <p:ph type="subTitle" idx="1"/>
          </p:nvPr>
        </p:nvSpPr>
        <p:spPr>
          <a:xfrm>
            <a:off x="2531994" y="3869637"/>
            <a:ext cx="7123886" cy="2120103"/>
          </a:xfrm>
        </p:spPr>
        <p:txBody>
          <a:bodyPr>
            <a:normAutofit fontScale="92500" lnSpcReduction="10000"/>
          </a:bodyPr>
          <a:lstStyle/>
          <a:p>
            <a:pPr algn="l"/>
            <a:r>
              <a:rPr lang="da-DK" b="1"/>
              <a:t>Varighed: </a:t>
            </a:r>
            <a:r>
              <a:rPr lang="da-DK"/>
              <a:t>1 lektion</a:t>
            </a:r>
          </a:p>
          <a:p>
            <a:pPr algn="l"/>
            <a:r>
              <a:rPr lang="da-DK" b="1"/>
              <a:t>Kompetenceområde: </a:t>
            </a:r>
            <a:r>
              <a:rPr lang="da-DK"/>
              <a:t>Fra uddannelse til job</a:t>
            </a:r>
          </a:p>
          <a:p>
            <a:pPr algn="l"/>
            <a:r>
              <a:rPr lang="da-DK" b="1"/>
              <a:t>Formål: </a:t>
            </a:r>
            <a:r>
              <a:rPr lang="da-DK"/>
              <a:t>At få eleverne til at reflektere over egne styrker og interesser, og hvilke uddannelsesvalg og –muligheder, der eksisterer</a:t>
            </a:r>
          </a:p>
          <a:p>
            <a:pPr algn="l"/>
            <a:r>
              <a:rPr lang="da-DK" b="1"/>
              <a:t>Udstyr: </a:t>
            </a:r>
            <a:r>
              <a:rPr lang="da-DK"/>
              <a:t>Adgang til computer, iPad eller smartphone til alle</a:t>
            </a:r>
          </a:p>
          <a:p>
            <a:endParaRPr lang="da-DK"/>
          </a:p>
        </p:txBody>
      </p:sp>
      <p:pic>
        <p:nvPicPr>
          <p:cNvPr id="6" name="Billede 5" descr="Et billede, der indeholder sort, mørke&#10;&#10;Automatisk genereret beskrivelse">
            <a:extLst>
              <a:ext uri="{FF2B5EF4-FFF2-40B4-BE49-F238E27FC236}">
                <a16:creationId xmlns:a16="http://schemas.microsoft.com/office/drawing/2014/main" id="{522AFBD8-5BEF-94A2-4A28-513D44106F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52836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DC72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42A547-1FF7-4705-BD70-B4E0C746AAE1}"/>
              </a:ext>
            </a:extLst>
          </p:cNvPr>
          <p:cNvSpPr txBox="1">
            <a:spLocks/>
          </p:cNvSpPr>
          <p:nvPr/>
        </p:nvSpPr>
        <p:spPr>
          <a:xfrm>
            <a:off x="1703359" y="883566"/>
            <a:ext cx="8023860" cy="1356360"/>
          </a:xfrm>
          <a:prstGeom prst="rect">
            <a:avLst/>
          </a:prstGeom>
        </p:spPr>
        <p:txBody>
          <a:bodyPr/>
          <a:lst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a:lstStyle>
          <a:p>
            <a:pPr algn="ctr"/>
            <a:r>
              <a:rPr lang="da-DK" sz="3600" dirty="0">
                <a:solidFill>
                  <a:schemeClr val="tx1"/>
                </a:solidFill>
                <a:latin typeface="Metral Bold" panose="00000800000000000000" pitchFamily="50" charset="0"/>
              </a:rPr>
              <a:t>MINE STYRKER</a:t>
            </a:r>
          </a:p>
        </p:txBody>
      </p:sp>
      <p:sp>
        <p:nvSpPr>
          <p:cNvPr id="3" name="Pladsholder til indhold 2">
            <a:extLst>
              <a:ext uri="{FF2B5EF4-FFF2-40B4-BE49-F238E27FC236}">
                <a16:creationId xmlns:a16="http://schemas.microsoft.com/office/drawing/2014/main" id="{84C02F4B-18ED-49E2-AEC1-0D9ECF2D6502}"/>
              </a:ext>
            </a:extLst>
          </p:cNvPr>
          <p:cNvSpPr txBox="1">
            <a:spLocks/>
          </p:cNvSpPr>
          <p:nvPr/>
        </p:nvSpPr>
        <p:spPr>
          <a:xfrm>
            <a:off x="1703359" y="1704625"/>
            <a:ext cx="9956564" cy="4514739"/>
          </a:xfrm>
          <a:prstGeom prst="rect">
            <a:avLst/>
          </a:prstGeom>
        </p:spPr>
        <p:txBody>
          <a:bodyPr>
            <a:normAutofit/>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34290" indent="0">
              <a:buClr>
                <a:schemeClr val="accent3"/>
              </a:buClr>
              <a:buNone/>
            </a:pPr>
            <a:r>
              <a:rPr lang="da-DK" altLang="da-DK" dirty="0">
                <a:solidFill>
                  <a:schemeClr val="tx1"/>
                </a:solidFill>
                <a:latin typeface="+mj-lt"/>
                <a:ea typeface="Calibri" panose="020F0502020204030204" pitchFamily="34" charset="0"/>
                <a:cs typeface="Times New Roman" panose="02020603050405020304" pitchFamily="18" charset="0"/>
              </a:rPr>
              <a:t>Beskrivelse: </a:t>
            </a:r>
            <a:endParaRPr lang="da-DK" dirty="0">
              <a:solidFill>
                <a:schemeClr val="tx1"/>
              </a:solidFill>
              <a:latin typeface="+mj-lt"/>
            </a:endParaRPr>
          </a:p>
          <a:p>
            <a:pPr>
              <a:buClr>
                <a:schemeClr val="accent3"/>
              </a:buClr>
            </a:pPr>
            <a:r>
              <a:rPr lang="da-DK" dirty="0">
                <a:solidFill>
                  <a:schemeClr val="tx1"/>
                </a:solidFill>
              </a:rPr>
              <a:t> Download </a:t>
            </a:r>
            <a:r>
              <a:rPr lang="da-DK" sz="1800" u="sng" dirty="0">
                <a:solidFill>
                  <a:srgbClr val="0000FF"/>
                </a:solidFill>
                <a:effectLst/>
                <a:latin typeface="Calibri" panose="020F0502020204030204" pitchFamily="34" charset="0"/>
                <a:ea typeface="Calibri" panose="020F0502020204030204" pitchFamily="34" charset="0"/>
                <a:hlinkClick r:id="rId2"/>
              </a:rPr>
              <a:t>Karriereguiden 2023-Sjælland by </a:t>
            </a:r>
            <a:r>
              <a:rPr lang="da-DK" sz="1800" u="sng" dirty="0" err="1">
                <a:solidFill>
                  <a:srgbClr val="0000FF"/>
                </a:solidFill>
                <a:effectLst/>
                <a:latin typeface="Calibri" panose="020F0502020204030204" pitchFamily="34" charset="0"/>
                <a:ea typeface="Calibri" panose="020F0502020204030204" pitchFamily="34" charset="0"/>
                <a:hlinkClick r:id="rId2"/>
              </a:rPr>
              <a:t>CompassFairs</a:t>
            </a:r>
            <a:r>
              <a:rPr lang="da-DK" sz="1800" u="sng" dirty="0">
                <a:solidFill>
                  <a:srgbClr val="0000FF"/>
                </a:solidFill>
                <a:effectLst/>
                <a:latin typeface="Calibri" panose="020F0502020204030204" pitchFamily="34" charset="0"/>
                <a:ea typeface="Calibri" panose="020F0502020204030204" pitchFamily="34" charset="0"/>
                <a:hlinkClick r:id="rId2"/>
              </a:rPr>
              <a:t> – </a:t>
            </a:r>
            <a:r>
              <a:rPr lang="da-DK" sz="1800" u="sng" dirty="0" err="1">
                <a:solidFill>
                  <a:srgbClr val="0000FF"/>
                </a:solidFill>
                <a:effectLst/>
                <a:latin typeface="Calibri" panose="020F0502020204030204" pitchFamily="34" charset="0"/>
                <a:ea typeface="Calibri" panose="020F0502020204030204" pitchFamily="34" charset="0"/>
                <a:hlinkClick r:id="rId2"/>
              </a:rPr>
              <a:t>Issuu</a:t>
            </a:r>
            <a:r>
              <a:rPr lang="da-DK" sz="1800" dirty="0">
                <a:solidFill>
                  <a:schemeClr val="tx1"/>
                </a:solidFill>
                <a:effectLst/>
                <a:latin typeface="Calibri" panose="020F0502020204030204" pitchFamily="34" charset="0"/>
                <a:ea typeface="Calibri" panose="020F0502020204030204" pitchFamily="34" charset="0"/>
              </a:rPr>
              <a:t>,</a:t>
            </a:r>
            <a:r>
              <a:rPr lang="da-DK" sz="1800" dirty="0">
                <a:solidFill>
                  <a:srgbClr val="0000FF"/>
                </a:solidFill>
                <a:effectLst/>
                <a:latin typeface="Calibri" panose="020F0502020204030204" pitchFamily="34" charset="0"/>
                <a:ea typeface="Calibri" panose="020F0502020204030204" pitchFamily="34" charset="0"/>
              </a:rPr>
              <a:t> </a:t>
            </a:r>
            <a:r>
              <a:rPr lang="da-DK" sz="1800" dirty="0">
                <a:solidFill>
                  <a:schemeClr val="tx1"/>
                </a:solidFill>
                <a:effectLst/>
                <a:latin typeface="Calibri" panose="020F0502020204030204" pitchFamily="34" charset="0"/>
                <a:ea typeface="Calibri" panose="020F0502020204030204" pitchFamily="34" charset="0"/>
              </a:rPr>
              <a:t>og tjek dine styrker </a:t>
            </a:r>
            <a:r>
              <a:rPr lang="da-DK" dirty="0">
                <a:solidFill>
                  <a:schemeClr val="tx1"/>
                </a:solidFill>
              </a:rPr>
              <a:t>side 10-13</a:t>
            </a:r>
          </a:p>
          <a:p>
            <a:pPr>
              <a:buClr>
                <a:schemeClr val="accent3"/>
              </a:buClr>
            </a:pPr>
            <a:r>
              <a:rPr lang="da-DK" dirty="0">
                <a:solidFill>
                  <a:schemeClr val="tx1"/>
                </a:solidFill>
              </a:rPr>
              <a:t> Skriv tre svar på din computer/iPad/mobil eller papir på hvert af følgende spørgsmål:</a:t>
            </a:r>
          </a:p>
          <a:p>
            <a:pPr lvl="1">
              <a:buClr>
                <a:schemeClr val="accent3"/>
              </a:buClr>
              <a:buFont typeface="Wingdings" panose="05000000000000000000" pitchFamily="2" charset="2"/>
              <a:buChar char="Ø"/>
            </a:pPr>
            <a:r>
              <a:rPr lang="da-DK" dirty="0">
                <a:solidFill>
                  <a:schemeClr val="tx1"/>
                </a:solidFill>
              </a:rPr>
              <a:t> Hvad er jeg god til? </a:t>
            </a:r>
            <a:r>
              <a:rPr lang="da-DK" sz="1200" dirty="0">
                <a:solidFill>
                  <a:schemeClr val="tx1"/>
                </a:solidFill>
              </a:rPr>
              <a:t>(god til at læse, god til at være en god ven, god til at se andre – hvad som helst)</a:t>
            </a:r>
          </a:p>
          <a:p>
            <a:pPr lvl="1">
              <a:buClr>
                <a:schemeClr val="accent3"/>
              </a:buClr>
              <a:buFont typeface="Wingdings" panose="05000000000000000000" pitchFamily="2" charset="2"/>
              <a:buChar char="Ø"/>
            </a:pPr>
            <a:r>
              <a:rPr lang="da-DK" dirty="0">
                <a:solidFill>
                  <a:schemeClr val="tx1"/>
                </a:solidFill>
              </a:rPr>
              <a:t> Hvad kan jeg lide at lave? </a:t>
            </a:r>
            <a:r>
              <a:rPr lang="da-DK" sz="1200" dirty="0">
                <a:solidFill>
                  <a:schemeClr val="tx1"/>
                </a:solidFill>
              </a:rPr>
              <a:t>(kreative ting, hjernearbejde, ting med hænderne, se tv, lave armbøjninger – hvad som helst)</a:t>
            </a:r>
          </a:p>
          <a:p>
            <a:pPr>
              <a:buClr>
                <a:schemeClr val="accent3"/>
              </a:buClr>
            </a:pPr>
            <a:r>
              <a:rPr lang="da-DK" dirty="0">
                <a:solidFill>
                  <a:schemeClr val="tx1"/>
                </a:solidFill>
              </a:rPr>
              <a:t> Gå ind på jobkompasset </a:t>
            </a:r>
            <a:r>
              <a:rPr lang="da-DK" dirty="0">
                <a:hlinkClick r:id="rId3"/>
              </a:rPr>
              <a:t>Ug.dk - Jobkompasset</a:t>
            </a:r>
            <a:endParaRPr lang="da-DK" dirty="0">
              <a:solidFill>
                <a:schemeClr val="tx1"/>
              </a:solidFill>
            </a:endParaRPr>
          </a:p>
          <a:p>
            <a:pPr lvl="1">
              <a:buClr>
                <a:schemeClr val="accent3"/>
              </a:buClr>
              <a:buFont typeface="Wingdings" panose="05000000000000000000" pitchFamily="2" charset="2"/>
              <a:buChar char="Ø"/>
            </a:pPr>
            <a:r>
              <a:rPr lang="da-DK" dirty="0">
                <a:solidFill>
                  <a:schemeClr val="tx1"/>
                </a:solidFill>
              </a:rPr>
              <a:t> Undersøg mulighederne for forskellige former valg af uddannelse ud fra, hvad dine styrker og interesser er. Find 2-3 forskellige jobs, du er nysgerrig på – skriv dem gerne ned.</a:t>
            </a:r>
          </a:p>
          <a:p>
            <a:pPr>
              <a:buClr>
                <a:schemeClr val="accent3"/>
              </a:buClr>
            </a:pPr>
            <a:r>
              <a:rPr lang="da-DK" dirty="0">
                <a:solidFill>
                  <a:schemeClr val="tx1"/>
                </a:solidFill>
              </a:rPr>
              <a:t> Afrund ved at samle op på klassen.</a:t>
            </a:r>
          </a:p>
          <a:p>
            <a:pPr lvl="1">
              <a:buClr>
                <a:schemeClr val="accent3"/>
              </a:buClr>
              <a:buFont typeface="Wingdings" panose="05000000000000000000" pitchFamily="2" charset="2"/>
              <a:buChar char="Ø"/>
            </a:pPr>
            <a:r>
              <a:rPr lang="da-DK" dirty="0">
                <a:solidFill>
                  <a:schemeClr val="tx1"/>
                </a:solidFill>
              </a:rPr>
              <a:t> Hvad fik du ud af aktiviteten?</a:t>
            </a:r>
          </a:p>
          <a:p>
            <a:pPr lvl="1">
              <a:buClr>
                <a:schemeClr val="accent3"/>
              </a:buClr>
              <a:buFont typeface="Wingdings" panose="05000000000000000000" pitchFamily="2" charset="2"/>
              <a:buChar char="Ø"/>
            </a:pPr>
            <a:r>
              <a:rPr lang="da-DK" dirty="0">
                <a:solidFill>
                  <a:schemeClr val="tx1"/>
                </a:solidFill>
              </a:rPr>
              <a:t> Husk!! Du skal kun blive klogere og mere nysgerrig på mulighederne for job og uddannelse. </a:t>
            </a:r>
            <a:br>
              <a:rPr lang="da-DK" dirty="0">
                <a:solidFill>
                  <a:schemeClr val="tx1"/>
                </a:solidFill>
              </a:rPr>
            </a:br>
            <a:r>
              <a:rPr lang="da-DK" dirty="0">
                <a:solidFill>
                  <a:schemeClr val="tx1"/>
                </a:solidFill>
              </a:rPr>
              <a:t>Det er helt ok, at du ikke ved det endnu.</a:t>
            </a:r>
          </a:p>
          <a:p>
            <a:pPr lvl="1"/>
            <a:endParaRPr lang="da-DK" dirty="0"/>
          </a:p>
          <a:p>
            <a:pPr>
              <a:buClr>
                <a:schemeClr val="accent4"/>
              </a:buClr>
              <a:buFont typeface="Arial" panose="020B0604020202020204" pitchFamily="34" charset="0"/>
              <a:buChar char="•"/>
            </a:pPr>
            <a:endParaRPr lang="da-DK" dirty="0"/>
          </a:p>
        </p:txBody>
      </p:sp>
      <p:pic>
        <p:nvPicPr>
          <p:cNvPr id="5" name="Billede 4" descr="Et billede, der indeholder sort, mørke&#10;&#10;Automatisk genereret beskrivelse">
            <a:extLst>
              <a:ext uri="{FF2B5EF4-FFF2-40B4-BE49-F238E27FC236}">
                <a16:creationId xmlns:a16="http://schemas.microsoft.com/office/drawing/2014/main" id="{2D03B58A-3D42-1203-A257-1581428F44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2205886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 name="Tekstfelt 3">
            <a:extLst>
              <a:ext uri="{FF2B5EF4-FFF2-40B4-BE49-F238E27FC236}">
                <a16:creationId xmlns:a16="http://schemas.microsoft.com/office/drawing/2014/main" id="{C0699E9A-99F5-422A-8F5C-5C9147F1034D}"/>
              </a:ext>
            </a:extLst>
          </p:cNvPr>
          <p:cNvSpPr txBox="1"/>
          <p:nvPr/>
        </p:nvSpPr>
        <p:spPr>
          <a:xfrm>
            <a:off x="232097" y="216232"/>
            <a:ext cx="11730604" cy="6402682"/>
          </a:xfrm>
          <a:prstGeom prst="rect">
            <a:avLst/>
          </a:prstGeom>
          <a:solidFill>
            <a:schemeClr val="accent2"/>
          </a:solidFill>
          <a:ln w="12700">
            <a:solidFill>
              <a:schemeClr val="bg1"/>
            </a:solidFill>
          </a:ln>
        </p:spPr>
        <p:txBody>
          <a:bodyPr wrap="square" rtlCol="0">
            <a:spAutoFit/>
          </a:bodyPr>
          <a:lstStyle/>
          <a:p>
            <a:endParaRPr lang="da-DK"/>
          </a:p>
        </p:txBody>
      </p:sp>
      <p:sp>
        <p:nvSpPr>
          <p:cNvPr id="2" name="Titel 1">
            <a:extLst>
              <a:ext uri="{FF2B5EF4-FFF2-40B4-BE49-F238E27FC236}">
                <a16:creationId xmlns:a16="http://schemas.microsoft.com/office/drawing/2014/main" id="{2341AB0A-7871-4C98-95D8-82E6DF77D891}"/>
              </a:ext>
            </a:extLst>
          </p:cNvPr>
          <p:cNvSpPr>
            <a:spLocks noGrp="1"/>
          </p:cNvSpPr>
          <p:nvPr>
            <p:ph type="ctrTitle"/>
          </p:nvPr>
        </p:nvSpPr>
        <p:spPr>
          <a:xfrm>
            <a:off x="1194083" y="890623"/>
            <a:ext cx="9799707" cy="2455621"/>
          </a:xfrm>
        </p:spPr>
        <p:txBody>
          <a:bodyPr>
            <a:normAutofit/>
          </a:bodyPr>
          <a:lstStyle/>
          <a:p>
            <a:r>
              <a:rPr lang="da-DK" b="0" dirty="0"/>
              <a:t>”Det fede ved mit fag…”</a:t>
            </a:r>
          </a:p>
        </p:txBody>
      </p:sp>
      <p:sp>
        <p:nvSpPr>
          <p:cNvPr id="3" name="Undertitel 2">
            <a:extLst>
              <a:ext uri="{FF2B5EF4-FFF2-40B4-BE49-F238E27FC236}">
                <a16:creationId xmlns:a16="http://schemas.microsoft.com/office/drawing/2014/main" id="{94BF029A-D8FF-45F7-AA8E-AEA3619268C1}"/>
              </a:ext>
            </a:extLst>
          </p:cNvPr>
          <p:cNvSpPr>
            <a:spLocks noGrp="1"/>
          </p:cNvSpPr>
          <p:nvPr>
            <p:ph type="subTitle" idx="1"/>
          </p:nvPr>
        </p:nvSpPr>
        <p:spPr>
          <a:xfrm>
            <a:off x="2531994" y="3869637"/>
            <a:ext cx="7123886" cy="2354995"/>
          </a:xfrm>
        </p:spPr>
        <p:txBody>
          <a:bodyPr>
            <a:normAutofit lnSpcReduction="10000"/>
          </a:bodyPr>
          <a:lstStyle/>
          <a:p>
            <a:pPr algn="l"/>
            <a:r>
              <a:rPr lang="da-DK" b="1"/>
              <a:t>Varighed: </a:t>
            </a:r>
            <a:r>
              <a:rPr lang="da-DK"/>
              <a:t>1 lektion</a:t>
            </a:r>
          </a:p>
          <a:p>
            <a:pPr algn="l"/>
            <a:r>
              <a:rPr lang="da-DK" b="1"/>
              <a:t>Kompetenceområde:</a:t>
            </a:r>
            <a:r>
              <a:rPr lang="da-DK"/>
              <a:t> Arbejdsliv</a:t>
            </a:r>
          </a:p>
          <a:p>
            <a:pPr algn="l"/>
            <a:r>
              <a:rPr lang="da-DK" b="1"/>
              <a:t>Formål: </a:t>
            </a:r>
            <a:r>
              <a:rPr lang="da-DK"/>
              <a:t>At introducere eleverne for forskellige erhverv og det arbejdsliv, der følger med samt at skabe nysgerrighed om erhvervsuddannelserne</a:t>
            </a:r>
          </a:p>
          <a:p>
            <a:pPr algn="l"/>
            <a:r>
              <a:rPr lang="da-DK" b="1"/>
              <a:t>Udstyr: </a:t>
            </a:r>
            <a:r>
              <a:rPr lang="da-DK"/>
              <a:t>Computere/iPad/smartphones til arbejde to og to</a:t>
            </a:r>
          </a:p>
        </p:txBody>
      </p:sp>
      <p:cxnSp>
        <p:nvCxnSpPr>
          <p:cNvPr id="5" name="Lige forbindelse 4">
            <a:extLst>
              <a:ext uri="{FF2B5EF4-FFF2-40B4-BE49-F238E27FC236}">
                <a16:creationId xmlns:a16="http://schemas.microsoft.com/office/drawing/2014/main" id="{A6363FF8-AD5F-429F-B0F4-DB0DECFEAEFB}"/>
              </a:ext>
            </a:extLst>
          </p:cNvPr>
          <p:cNvCxnSpPr/>
          <p:nvPr/>
        </p:nvCxnSpPr>
        <p:spPr>
          <a:xfrm>
            <a:off x="2706849" y="3437389"/>
            <a:ext cx="677830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Billede 8" descr="Et billede, der indeholder sort, mørke&#10;&#10;Automatisk genereret beskrivelse">
            <a:extLst>
              <a:ext uri="{FF2B5EF4-FFF2-40B4-BE49-F238E27FC236}">
                <a16:creationId xmlns:a16="http://schemas.microsoft.com/office/drawing/2014/main" id="{54072BCF-5A84-9281-19F8-5B50D2F962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3144934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376FFF-E7EA-4112-A0EA-CD19E0B342EB}"/>
              </a:ext>
            </a:extLst>
          </p:cNvPr>
          <p:cNvSpPr>
            <a:spLocks noGrp="1"/>
          </p:cNvSpPr>
          <p:nvPr>
            <p:ph type="title"/>
          </p:nvPr>
        </p:nvSpPr>
        <p:spPr>
          <a:xfrm>
            <a:off x="2812851" y="745752"/>
            <a:ext cx="7921592" cy="1356360"/>
          </a:xfrm>
        </p:spPr>
        <p:txBody>
          <a:bodyPr/>
          <a:lstStyle/>
          <a:p>
            <a:pPr algn="ctr"/>
            <a:r>
              <a:rPr lang="da-DK" dirty="0">
                <a:solidFill>
                  <a:schemeClr val="tx1"/>
                </a:solidFill>
              </a:rPr>
              <a:t>”DET FEDE VED MIT FAG…”</a:t>
            </a:r>
          </a:p>
        </p:txBody>
      </p:sp>
      <p:sp>
        <p:nvSpPr>
          <p:cNvPr id="3" name="Pladsholder til indhold 2">
            <a:extLst>
              <a:ext uri="{FF2B5EF4-FFF2-40B4-BE49-F238E27FC236}">
                <a16:creationId xmlns:a16="http://schemas.microsoft.com/office/drawing/2014/main" id="{276B1C6A-41F8-4B48-BF95-0D6D3DD41167}"/>
              </a:ext>
            </a:extLst>
          </p:cNvPr>
          <p:cNvSpPr>
            <a:spLocks noGrp="1"/>
          </p:cNvSpPr>
          <p:nvPr>
            <p:ph idx="1"/>
          </p:nvPr>
        </p:nvSpPr>
        <p:spPr>
          <a:xfrm>
            <a:off x="1947534" y="2264279"/>
            <a:ext cx="9381400" cy="4536347"/>
          </a:xfrm>
        </p:spPr>
        <p:txBody>
          <a:bodyPr>
            <a:normAutofit/>
          </a:bodyPr>
          <a:lstStyle/>
          <a:p>
            <a:pPr marL="34290" indent="0">
              <a:buNone/>
            </a:pPr>
            <a:r>
              <a:rPr lang="da-DK" dirty="0">
                <a:solidFill>
                  <a:schemeClr val="tx1"/>
                </a:solidFill>
              </a:rPr>
              <a:t>Beskrivelse:</a:t>
            </a:r>
          </a:p>
          <a:p>
            <a:pPr>
              <a:buClr>
                <a:schemeClr val="accent2"/>
              </a:buClr>
            </a:pPr>
            <a:r>
              <a:rPr lang="da-DK" dirty="0">
                <a:solidFill>
                  <a:schemeClr val="tx1"/>
                </a:solidFill>
              </a:rPr>
              <a:t>Arbejd to og to</a:t>
            </a:r>
          </a:p>
          <a:p>
            <a:pPr>
              <a:buClr>
                <a:schemeClr val="accent2"/>
              </a:buClr>
            </a:pPr>
            <a:r>
              <a:rPr lang="da-DK" dirty="0">
                <a:solidFill>
                  <a:schemeClr val="tx1"/>
                </a:solidFill>
              </a:rPr>
              <a:t>Hver gruppe går ind på (</a:t>
            </a:r>
            <a:r>
              <a:rPr lang="da-DK" u="sng" dirty="0">
                <a:solidFill>
                  <a:schemeClr val="tx1"/>
                </a:solidFill>
                <a:hlinkClick r:id="rId2">
                  <a:extLst>
                    <a:ext uri="{A12FA001-AC4F-418D-AE19-62706E023703}">
                      <ahyp:hlinkClr xmlns:ahyp="http://schemas.microsoft.com/office/drawing/2018/hyperlinkcolor" val="tx"/>
                    </a:ext>
                  </a:extLst>
                </a:hlinkClick>
              </a:rPr>
              <a:t>vimeo.com/</a:t>
            </a:r>
            <a:r>
              <a:rPr lang="da-DK" u="sng" dirty="0" err="1">
                <a:solidFill>
                  <a:schemeClr val="tx1"/>
                </a:solidFill>
                <a:hlinkClick r:id="rId2">
                  <a:extLst>
                    <a:ext uri="{A12FA001-AC4F-418D-AE19-62706E023703}">
                      <ahyp:hlinkClr xmlns:ahyp="http://schemas.microsoft.com/office/drawing/2018/hyperlinkcolor" val="tx"/>
                    </a:ext>
                  </a:extLst>
                </a:hlinkClick>
              </a:rPr>
              <a:t>skillsdenmark</a:t>
            </a:r>
            <a:r>
              <a:rPr lang="da-DK" dirty="0">
                <a:solidFill>
                  <a:schemeClr val="tx1"/>
                </a:solidFill>
              </a:rPr>
              <a:t>)</a:t>
            </a:r>
          </a:p>
          <a:p>
            <a:pPr lvl="1">
              <a:buClr>
                <a:schemeClr val="accent2"/>
              </a:buClr>
              <a:buFont typeface="Wingdings" panose="05000000000000000000" pitchFamily="2" charset="2"/>
              <a:buChar char="Ø"/>
            </a:pPr>
            <a:r>
              <a:rPr lang="da-DK" dirty="0">
                <a:solidFill>
                  <a:schemeClr val="tx1"/>
                </a:solidFill>
              </a:rPr>
              <a:t>Se 3 film eller flere</a:t>
            </a:r>
          </a:p>
          <a:p>
            <a:pPr lvl="1">
              <a:buClr>
                <a:schemeClr val="accent2"/>
              </a:buClr>
              <a:buFont typeface="Wingdings" panose="05000000000000000000" pitchFamily="2" charset="2"/>
              <a:buChar char="Ø"/>
            </a:pPr>
            <a:r>
              <a:rPr lang="da-DK" dirty="0">
                <a:solidFill>
                  <a:schemeClr val="tx1"/>
                </a:solidFill>
              </a:rPr>
              <a:t>Udvælg én, der beskriver et erhverv, som I overhovedet ikke kendte til før</a:t>
            </a:r>
          </a:p>
          <a:p>
            <a:pPr>
              <a:buClr>
                <a:schemeClr val="accent2"/>
              </a:buClr>
              <a:buFont typeface="Arial" panose="020B0604020202020204" pitchFamily="34" charset="0"/>
              <a:buChar char="•"/>
            </a:pPr>
            <a:r>
              <a:rPr lang="da-DK" dirty="0">
                <a:solidFill>
                  <a:schemeClr val="tx1"/>
                </a:solidFill>
              </a:rPr>
              <a:t>Lav et kort oplæg om, hvad erhvervet handler om, </a:t>
            </a:r>
            <a:br>
              <a:rPr lang="da-DK" dirty="0">
                <a:solidFill>
                  <a:schemeClr val="tx1"/>
                </a:solidFill>
              </a:rPr>
            </a:br>
            <a:r>
              <a:rPr lang="da-DK" dirty="0">
                <a:solidFill>
                  <a:schemeClr val="tx1"/>
                </a:solidFill>
              </a:rPr>
              <a:t>og hvordan personen i filmen beskriver det fede ved dette erhverv/job</a:t>
            </a:r>
          </a:p>
          <a:p>
            <a:pPr>
              <a:buClr>
                <a:schemeClr val="accent2"/>
              </a:buClr>
              <a:buFont typeface="Arial" panose="020B0604020202020204" pitchFamily="34" charset="0"/>
              <a:buChar char="•"/>
            </a:pPr>
            <a:r>
              <a:rPr lang="da-DK" dirty="0">
                <a:solidFill>
                  <a:schemeClr val="tx1"/>
                </a:solidFill>
              </a:rPr>
              <a:t>Undersøg, hvilke uddannelsesveje der er til dette erhverv </a:t>
            </a:r>
            <a:r>
              <a:rPr lang="da-DK" dirty="0">
                <a:solidFill>
                  <a:schemeClr val="tx1"/>
                </a:solidFill>
                <a:sym typeface="Wingdings" panose="05000000000000000000" pitchFamily="2" charset="2"/>
              </a:rPr>
              <a:t> </a:t>
            </a:r>
            <a:r>
              <a:rPr lang="da-DK" u="sng" dirty="0">
                <a:solidFill>
                  <a:schemeClr val="tx1"/>
                </a:solidFill>
                <a:hlinkClick r:id="rId3">
                  <a:extLst>
                    <a:ext uri="{A12FA001-AC4F-418D-AE19-62706E023703}">
                      <ahyp:hlinkClr xmlns:ahyp="http://schemas.microsoft.com/office/drawing/2018/hyperlinkcolor" val="tx"/>
                    </a:ext>
                  </a:extLst>
                </a:hlinkClick>
              </a:rPr>
              <a:t>www.ug.dk</a:t>
            </a:r>
            <a:r>
              <a:rPr lang="da-DK" u="sng" dirty="0">
                <a:solidFill>
                  <a:schemeClr val="tx1"/>
                </a:solidFill>
              </a:rPr>
              <a:t> </a:t>
            </a:r>
            <a:endParaRPr lang="da-DK" dirty="0">
              <a:solidFill>
                <a:schemeClr val="tx1"/>
              </a:solidFill>
            </a:endParaRPr>
          </a:p>
          <a:p>
            <a:pPr>
              <a:buClr>
                <a:schemeClr val="accent2"/>
              </a:buClr>
              <a:buFont typeface="Arial" panose="020B0604020202020204" pitchFamily="34" charset="0"/>
              <a:buChar char="•"/>
            </a:pPr>
            <a:r>
              <a:rPr lang="da-DK" dirty="0">
                <a:solidFill>
                  <a:schemeClr val="tx1"/>
                </a:solidFill>
              </a:rPr>
              <a:t>Præsentér den valgte profession og vejen dertil for klassen</a:t>
            </a:r>
          </a:p>
          <a:p>
            <a:pPr marL="34290" indent="0">
              <a:buNone/>
            </a:pPr>
            <a:endParaRPr lang="da-DK" dirty="0">
              <a:solidFill>
                <a:schemeClr val="accent6"/>
              </a:solidFill>
            </a:endParaRPr>
          </a:p>
          <a:p>
            <a:pPr marL="34290" indent="0">
              <a:buNone/>
            </a:pPr>
            <a:endParaRPr lang="da-DK" dirty="0"/>
          </a:p>
        </p:txBody>
      </p:sp>
      <p:pic>
        <p:nvPicPr>
          <p:cNvPr id="5" name="Billede 4" descr="Et billede, der indeholder sort, mørke&#10;&#10;Automatisk genereret beskrivelse">
            <a:extLst>
              <a:ext uri="{FF2B5EF4-FFF2-40B4-BE49-F238E27FC236}">
                <a16:creationId xmlns:a16="http://schemas.microsoft.com/office/drawing/2014/main" id="{E8E1983A-1F19-194D-E52B-99A7B1CA02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3221114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 name="Tekstfelt 3">
            <a:extLst>
              <a:ext uri="{FF2B5EF4-FFF2-40B4-BE49-F238E27FC236}">
                <a16:creationId xmlns:a16="http://schemas.microsoft.com/office/drawing/2014/main" id="{5666ACFC-636A-4F17-9C83-BF5E3DF95444}"/>
              </a:ext>
            </a:extLst>
          </p:cNvPr>
          <p:cNvSpPr txBox="1"/>
          <p:nvPr/>
        </p:nvSpPr>
        <p:spPr>
          <a:xfrm>
            <a:off x="228600" y="224620"/>
            <a:ext cx="11742490" cy="6394293"/>
          </a:xfrm>
          <a:prstGeom prst="rect">
            <a:avLst/>
          </a:prstGeom>
          <a:solidFill>
            <a:srgbClr val="7030A0"/>
          </a:solidFill>
          <a:ln w="12700">
            <a:solidFill>
              <a:schemeClr val="bg1"/>
            </a:solidFill>
          </a:ln>
        </p:spPr>
        <p:txBody>
          <a:bodyPr wrap="square" rtlCol="0">
            <a:spAutoFit/>
          </a:bodyPr>
          <a:lstStyle/>
          <a:p>
            <a:endParaRPr lang="da-DK"/>
          </a:p>
        </p:txBody>
      </p:sp>
      <p:sp>
        <p:nvSpPr>
          <p:cNvPr id="2" name="Titel 1">
            <a:extLst>
              <a:ext uri="{FF2B5EF4-FFF2-40B4-BE49-F238E27FC236}">
                <a16:creationId xmlns:a16="http://schemas.microsoft.com/office/drawing/2014/main" id="{29703CA6-9CC6-4445-B0E2-FA549271C04A}"/>
              </a:ext>
            </a:extLst>
          </p:cNvPr>
          <p:cNvSpPr>
            <a:spLocks noGrp="1"/>
          </p:cNvSpPr>
          <p:nvPr>
            <p:ph type="ctrTitle"/>
          </p:nvPr>
        </p:nvSpPr>
        <p:spPr>
          <a:xfrm>
            <a:off x="2046923" y="502920"/>
            <a:ext cx="8098155" cy="2926080"/>
          </a:xfrm>
        </p:spPr>
        <p:txBody>
          <a:bodyPr/>
          <a:lstStyle/>
          <a:p>
            <a:r>
              <a:rPr lang="da-DK" b="0"/>
              <a:t>Familietræet</a:t>
            </a:r>
          </a:p>
        </p:txBody>
      </p:sp>
      <p:sp>
        <p:nvSpPr>
          <p:cNvPr id="3" name="Undertitel 2">
            <a:extLst>
              <a:ext uri="{FF2B5EF4-FFF2-40B4-BE49-F238E27FC236}">
                <a16:creationId xmlns:a16="http://schemas.microsoft.com/office/drawing/2014/main" id="{3881CBCA-4367-48C8-A1FF-628F48A40201}"/>
              </a:ext>
            </a:extLst>
          </p:cNvPr>
          <p:cNvSpPr>
            <a:spLocks noGrp="1"/>
          </p:cNvSpPr>
          <p:nvPr>
            <p:ph type="subTitle" idx="1"/>
          </p:nvPr>
        </p:nvSpPr>
        <p:spPr>
          <a:xfrm>
            <a:off x="2531994" y="3869636"/>
            <a:ext cx="7302000" cy="2105988"/>
          </a:xfrm>
        </p:spPr>
        <p:txBody>
          <a:bodyPr>
            <a:normAutofit fontScale="85000" lnSpcReduction="10000"/>
          </a:bodyPr>
          <a:lstStyle/>
          <a:p>
            <a:pPr algn="l"/>
            <a:r>
              <a:rPr lang="da-DK" b="1" dirty="0"/>
              <a:t>Varighed: </a:t>
            </a:r>
            <a:r>
              <a:rPr lang="da-DK" dirty="0"/>
              <a:t>1 lektion</a:t>
            </a:r>
          </a:p>
          <a:p>
            <a:pPr algn="l"/>
            <a:r>
              <a:rPr lang="da-DK" b="1" dirty="0"/>
              <a:t>Kompetenceområde:</a:t>
            </a:r>
            <a:r>
              <a:rPr lang="da-DK" dirty="0"/>
              <a:t> Arbejdsliv + Uddannelse og job</a:t>
            </a:r>
          </a:p>
          <a:p>
            <a:pPr algn="l"/>
            <a:r>
              <a:rPr lang="da-DK" b="1" dirty="0"/>
              <a:t>Formål: </a:t>
            </a:r>
            <a:r>
              <a:rPr lang="da-DK" dirty="0"/>
              <a:t>At eleverne bliver nysgerrige på, hvilke uddannelser deres familiemedlemmer har taget, om familiemedlemmernes overvejelser ift. job og uddannelse, og hvilke jobs de har haft gennem årene og har nu. Det giver eleverne et bedre begreb om, hvordan forskellige uddannelser og erhverv kan bringe forskellige jobs og titler med sig.</a:t>
            </a:r>
          </a:p>
          <a:p>
            <a:endParaRPr lang="da-DK" dirty="0"/>
          </a:p>
        </p:txBody>
      </p:sp>
      <p:cxnSp>
        <p:nvCxnSpPr>
          <p:cNvPr id="5" name="Lige forbindelse 4">
            <a:extLst>
              <a:ext uri="{FF2B5EF4-FFF2-40B4-BE49-F238E27FC236}">
                <a16:creationId xmlns:a16="http://schemas.microsoft.com/office/drawing/2014/main" id="{3EC4E643-48E4-4C8C-A351-16E0E038EA46}"/>
              </a:ext>
            </a:extLst>
          </p:cNvPr>
          <p:cNvCxnSpPr/>
          <p:nvPr/>
        </p:nvCxnSpPr>
        <p:spPr>
          <a:xfrm>
            <a:off x="2706849" y="3437389"/>
            <a:ext cx="677830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Billede 6" descr="Et billede, der indeholder sort, mørke&#10;&#10;Automatisk genereret beskrivelse">
            <a:extLst>
              <a:ext uri="{FF2B5EF4-FFF2-40B4-BE49-F238E27FC236}">
                <a16:creationId xmlns:a16="http://schemas.microsoft.com/office/drawing/2014/main" id="{1D6D29CF-AD5F-1C3F-67D8-9E079A1B4B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370" y="395815"/>
            <a:ext cx="2467481" cy="1028117"/>
          </a:xfrm>
          <a:prstGeom prst="rect">
            <a:avLst/>
          </a:prstGeom>
        </p:spPr>
      </p:pic>
    </p:spTree>
    <p:extLst>
      <p:ext uri="{BB962C8B-B14F-4D97-AF65-F5344CB8AC3E}">
        <p14:creationId xmlns:p14="http://schemas.microsoft.com/office/powerpoint/2010/main" val="1739651906"/>
      </p:ext>
    </p:extLst>
  </p:cSld>
  <p:clrMapOvr>
    <a:masterClrMapping/>
  </p:clrMapOvr>
</p:sld>
</file>

<file path=ppt/theme/theme1.xml><?xml version="1.0" encoding="utf-8"?>
<a:theme xmlns:a="http://schemas.openxmlformats.org/drawingml/2006/main" name="Grundlæggende">
  <a:themeElements>
    <a:clrScheme name="Grundlæggend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Grundlæggend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dlæggend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522164311E965844969453AFD501D6AA" ma:contentTypeVersion="15" ma:contentTypeDescription="Opret et nyt dokument." ma:contentTypeScope="" ma:versionID="1b2a5c6a0ff764dc3316c8a7acc8f22b">
  <xsd:schema xmlns:xsd="http://www.w3.org/2001/XMLSchema" xmlns:xs="http://www.w3.org/2001/XMLSchema" xmlns:p="http://schemas.microsoft.com/office/2006/metadata/properties" xmlns:ns2="c02b94f9-6747-4ce6-9509-c89e9bbb60b2" xmlns:ns3="0209e6b0-b857-4313-a73e-75aad59553d7" targetNamespace="http://schemas.microsoft.com/office/2006/metadata/properties" ma:root="true" ma:fieldsID="5e17bad196ed6b0dbc92252896e29bce" ns2:_="" ns3:_="">
    <xsd:import namespace="c02b94f9-6747-4ce6-9509-c89e9bbb60b2"/>
    <xsd:import namespace="0209e6b0-b857-4313-a73e-75aad59553d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2b94f9-6747-4ce6-9509-c89e9bbb6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illedmærker" ma:readOnly="false" ma:fieldId="{5cf76f15-5ced-4ddc-b409-7134ff3c332f}" ma:taxonomyMulti="true" ma:sspId="bec6cc7a-72f5-44c6-a715-960c3ddb575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209e6b0-b857-4313-a73e-75aad59553d7"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72a0b02b-cddf-4f33-87f5-a76aeb761e21}" ma:internalName="TaxCatchAll" ma:showField="CatchAllData" ma:web="0209e6b0-b857-4313-a73e-75aad59553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209e6b0-b857-4313-a73e-75aad59553d7" xsi:nil="true"/>
    <lcf76f155ced4ddcb4097134ff3c332f xmlns="c02b94f9-6747-4ce6-9509-c89e9bbb6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528E2D4-A754-413C-B569-C2847D9B4E63}">
  <ds:schemaRefs>
    <ds:schemaRef ds:uri="http://schemas.microsoft.com/sharepoint/v3/contenttype/forms"/>
  </ds:schemaRefs>
</ds:datastoreItem>
</file>

<file path=customXml/itemProps2.xml><?xml version="1.0" encoding="utf-8"?>
<ds:datastoreItem xmlns:ds="http://schemas.openxmlformats.org/officeDocument/2006/customXml" ds:itemID="{2C4B9F26-A4AD-48A0-AD4C-7F54A50C4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2b94f9-6747-4ce6-9509-c89e9bbb60b2"/>
    <ds:schemaRef ds:uri="0209e6b0-b857-4313-a73e-75aad59553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D2685D2-17B3-483E-9C60-331A68DBF128}">
  <ds:schemaRefs>
    <ds:schemaRef ds:uri="2c604da7-9e5f-46ec-9f60-b29908c308f8"/>
    <ds:schemaRef ds:uri="b46e279d-4bb5-4fcc-8954-95039b355871"/>
    <ds:schemaRef ds:uri="http://schemas.microsoft.com/office/2006/metadata/properties"/>
    <ds:schemaRef ds:uri="http://schemas.microsoft.com/office/infopath/2007/PartnerControls"/>
    <ds:schemaRef ds:uri="0209e6b0-b857-4313-a73e-75aad59553d7"/>
    <ds:schemaRef ds:uri="c02b94f9-6747-4ce6-9509-c89e9bbb60b2"/>
  </ds:schemaRefs>
</ds:datastoreItem>
</file>

<file path=docProps/app.xml><?xml version="1.0" encoding="utf-8"?>
<Properties xmlns="http://schemas.openxmlformats.org/officeDocument/2006/extended-properties" xmlns:vt="http://schemas.openxmlformats.org/officeDocument/2006/docPropsVTypes">
  <Template>Grundlæggende</Template>
  <TotalTime>728</TotalTime>
  <Words>994</Words>
  <Application>Microsoft Office PowerPoint</Application>
  <PresentationFormat>Widescreen</PresentationFormat>
  <Paragraphs>88</Paragraphs>
  <Slides>10</Slides>
  <Notes>1</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10</vt:i4>
      </vt:variant>
    </vt:vector>
  </HeadingPairs>
  <TitlesOfParts>
    <vt:vector size="16" baseType="lpstr">
      <vt:lpstr>Arial</vt:lpstr>
      <vt:lpstr>Calibri</vt:lpstr>
      <vt:lpstr>Corbel</vt:lpstr>
      <vt:lpstr>Metral Bold</vt:lpstr>
      <vt:lpstr>Wingdings</vt:lpstr>
      <vt:lpstr>Grundlæggende</vt:lpstr>
      <vt:lpstr>FÅ MEST UD AF DAGEN: UNDERVISNINGSMATERIALE (9.-10. KLASSE - LÆRERVEJLEDNING) </vt:lpstr>
      <vt:lpstr>Kære Lærer</vt:lpstr>
      <vt:lpstr>  UNGDOMSUDDANNELSE– HVA’ SÅ? </vt:lpstr>
      <vt:lpstr>UNGDOMSUDDANNELSE – HVA’ SÅ?</vt:lpstr>
      <vt:lpstr>mine styrker</vt:lpstr>
      <vt:lpstr>PowerPoint-præsentation</vt:lpstr>
      <vt:lpstr>”Det fede ved mit fag…”</vt:lpstr>
      <vt:lpstr>”DET FEDE VED MIT FAG…”</vt:lpstr>
      <vt:lpstr>Familietræet</vt:lpstr>
      <vt:lpstr>FAMILIETRÆET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Ellen Krabek</dc:creator>
  <cp:lastModifiedBy>Kristina Strange Møller</cp:lastModifiedBy>
  <cp:revision>4</cp:revision>
  <dcterms:created xsi:type="dcterms:W3CDTF">2019-06-06T07:10:09Z</dcterms:created>
  <dcterms:modified xsi:type="dcterms:W3CDTF">2025-07-28T09:28:36Z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0x010100522164311E965844969453AFD501D6AA</vt:lpwstr>
  </property>
  <property fmtid="{D5CDD505-2E9C-101B-9397-08002B2CF9AE}" pid="3" name="MediaServiceImageTags">
    <vt:lpwstr/>
  </property>
</Properties>
</file>