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4"/>
  </p:sldMasterIdLst>
  <p:sldIdLst>
    <p:sldId id="256" r:id="rId5"/>
    <p:sldId id="257" r:id="rId6"/>
    <p:sldId id="258" r:id="rId7"/>
    <p:sldId id="263" r:id="rId8"/>
    <p:sldId id="269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2E5053-BA08-1FDE-7E0A-C6CDF97891F6}" name="Maria Thaulov Jørgensen" initials="MJ" userId="S::maryb@koege.dk::8ec4f1ef-8431-4e91-abd2-d82fd0d812b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0000"/>
    <a:srgbClr val="6E8A36"/>
    <a:srgbClr val="0C73BD"/>
    <a:srgbClr val="FF579D"/>
    <a:srgbClr val="FDC724"/>
    <a:srgbClr val="F28E2B"/>
    <a:srgbClr val="F2C02B"/>
    <a:srgbClr val="F2A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Thaulov Jørgensen" userId="8ec4f1ef-8431-4e91-abd2-d82fd0d812b0" providerId="ADAL" clId="{DC345A08-A516-47A0-9DBB-1BDEC61B04A7}"/>
    <pc:docChg chg="undo custSel modSld">
      <pc:chgData name="Maria Thaulov Jørgensen" userId="8ec4f1ef-8431-4e91-abd2-d82fd0d812b0" providerId="ADAL" clId="{DC345A08-A516-47A0-9DBB-1BDEC61B04A7}" dt="2026-06-23T09:15:37.342" v="202" actId="1076"/>
      <pc:docMkLst>
        <pc:docMk/>
      </pc:docMkLst>
      <pc:sldChg chg="modSp mod">
        <pc:chgData name="Maria Thaulov Jørgensen" userId="8ec4f1ef-8431-4e91-abd2-d82fd0d812b0" providerId="ADAL" clId="{DC345A08-A516-47A0-9DBB-1BDEC61B04A7}" dt="2026-06-23T09:12:18.760" v="104" actId="20577"/>
        <pc:sldMkLst>
          <pc:docMk/>
          <pc:sldMk cId="1765165933" sldId="264"/>
        </pc:sldMkLst>
        <pc:spChg chg="mod">
          <ac:chgData name="Maria Thaulov Jørgensen" userId="8ec4f1ef-8431-4e91-abd2-d82fd0d812b0" providerId="ADAL" clId="{DC345A08-A516-47A0-9DBB-1BDEC61B04A7}" dt="2026-06-23T09:12:18.760" v="104" actId="20577"/>
          <ac:spMkLst>
            <pc:docMk/>
            <pc:sldMk cId="1765165933" sldId="264"/>
            <ac:spMk id="12" creationId="{8D1D2DE1-8A11-4D86-856F-FEAB24BA4EC6}"/>
          </ac:spMkLst>
        </pc:spChg>
      </pc:sldChg>
      <pc:sldChg chg="modSp mod">
        <pc:chgData name="Maria Thaulov Jørgensen" userId="8ec4f1ef-8431-4e91-abd2-d82fd0d812b0" providerId="ADAL" clId="{DC345A08-A516-47A0-9DBB-1BDEC61B04A7}" dt="2026-06-23T09:15:37.342" v="202" actId="1076"/>
        <pc:sldMkLst>
          <pc:docMk/>
          <pc:sldMk cId="2173743433" sldId="269"/>
        </pc:sldMkLst>
        <pc:spChg chg="mod">
          <ac:chgData name="Maria Thaulov Jørgensen" userId="8ec4f1ef-8431-4e91-abd2-d82fd0d812b0" providerId="ADAL" clId="{DC345A08-A516-47A0-9DBB-1BDEC61B04A7}" dt="2026-06-23T09:15:12.620" v="200" actId="27636"/>
          <ac:spMkLst>
            <pc:docMk/>
            <pc:sldMk cId="2173743433" sldId="269"/>
            <ac:spMk id="5" creationId="{3267DCE5-3523-16D0-D58A-222B1D68C6C2}"/>
          </ac:spMkLst>
        </pc:spChg>
        <pc:spChg chg="mod">
          <ac:chgData name="Maria Thaulov Jørgensen" userId="8ec4f1ef-8431-4e91-abd2-d82fd0d812b0" providerId="ADAL" clId="{DC345A08-A516-47A0-9DBB-1BDEC61B04A7}" dt="2026-06-23T09:15:37.342" v="202" actId="1076"/>
          <ac:spMkLst>
            <pc:docMk/>
            <pc:sldMk cId="2173743433" sldId="269"/>
            <ac:spMk id="7" creationId="{CDD9FD70-CFA3-4FA3-31A1-E966043082E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56D20F-505D-4388-9DC6-558D0C308DBC}" type="datetimeFigureOut">
              <a:rPr lang="da-DK" smtClean="0"/>
              <a:t>23-06-2026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1C4AC0-F085-4E6F-AC20-A5B141CB345F}" type="slidenum">
              <a:rPr lang="da-DK" smtClean="0"/>
              <a:t>‹nr.›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3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20F-505D-4388-9DC6-558D0C308DBC}" type="datetimeFigureOut">
              <a:rPr lang="da-DK" smtClean="0"/>
              <a:t>23-06-2026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4AC0-F085-4E6F-AC20-A5B141CB34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715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20F-505D-4388-9DC6-558D0C308DBC}" type="datetimeFigureOut">
              <a:rPr lang="da-DK" smtClean="0"/>
              <a:t>23-06-2026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4AC0-F085-4E6F-AC20-A5B141CB34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392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20F-505D-4388-9DC6-558D0C308DBC}" type="datetimeFigureOut">
              <a:rPr lang="da-DK" smtClean="0"/>
              <a:t>23-06-2026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4AC0-F085-4E6F-AC20-A5B141CB34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2494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20F-505D-4388-9DC6-558D0C308DBC}" type="datetimeFigureOut">
              <a:rPr lang="da-DK" smtClean="0"/>
              <a:t>23-06-2026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4AC0-F085-4E6F-AC20-A5B141CB345F}" type="slidenum">
              <a:rPr lang="da-DK" smtClean="0"/>
              <a:t>‹nr.›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302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20F-505D-4388-9DC6-558D0C308DBC}" type="datetimeFigureOut">
              <a:rPr lang="da-DK" smtClean="0"/>
              <a:t>23-06-2026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4AC0-F085-4E6F-AC20-A5B141CB34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365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20F-505D-4388-9DC6-558D0C308DBC}" type="datetimeFigureOut">
              <a:rPr lang="da-DK" smtClean="0"/>
              <a:t>23-06-2026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4AC0-F085-4E6F-AC20-A5B141CB34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1630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20F-505D-4388-9DC6-558D0C308DBC}" type="datetimeFigureOut">
              <a:rPr lang="da-DK" smtClean="0"/>
              <a:t>23-06-2026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4AC0-F085-4E6F-AC20-A5B141CB34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1047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20F-505D-4388-9DC6-558D0C308DBC}" type="datetimeFigureOut">
              <a:rPr lang="da-DK" smtClean="0"/>
              <a:t>23-06-2026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4AC0-F085-4E6F-AC20-A5B141CB34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7701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20F-505D-4388-9DC6-558D0C308DBC}" type="datetimeFigureOut">
              <a:rPr lang="da-DK" smtClean="0"/>
              <a:t>23-06-2026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4AC0-F085-4E6F-AC20-A5B141CB34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7364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20F-505D-4388-9DC6-558D0C308DBC}" type="datetimeFigureOut">
              <a:rPr lang="da-DK" smtClean="0"/>
              <a:t>23-06-2026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4AC0-F085-4E6F-AC20-A5B141CB34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180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C56D20F-505D-4388-9DC6-558D0C308DBC}" type="datetimeFigureOut">
              <a:rPr lang="da-DK" smtClean="0"/>
              <a:t>23-06-2026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C1C4AC0-F085-4E6F-AC20-A5B141CB34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552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file:///C:\Users\ee88736\Downloads\FH-logo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pus-koege.dk/campusplus/elever-og-skoler" TargetMode="External"/><Relationship Id="rId2" Type="http://schemas.openxmlformats.org/officeDocument/2006/relationships/hyperlink" Target="https://www.google.com/maps/d/edit?mid=1JOikp9h15vnSYM6aY8ZLNpxG0e2VNRI&amp;ll=55.4574416795335%2C12.182157101454475&amp;z=1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google.com/maps/d/edit?mid=1JOikp9h15vnSYM6aY8ZLNpxG0e2VNRI&amp;ll=55.4574416795335%2C12.182157101454475&amp;z=17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campus@koege.d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ampus@koege.dk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7570E98A-7981-473D-BD84-6E492B6AB328}"/>
              </a:ext>
            </a:extLst>
          </p:cNvPr>
          <p:cNvSpPr txBox="1">
            <a:spLocks/>
          </p:cNvSpPr>
          <p:nvPr/>
        </p:nvSpPr>
        <p:spPr>
          <a:xfrm>
            <a:off x="826460" y="1245247"/>
            <a:ext cx="6074671" cy="4367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800" b="1" cap="all" dirty="0" err="1">
                <a:latin typeface="Metral Bold" panose="00000800000000000000" pitchFamily="50" charset="0"/>
              </a:rPr>
              <a:t>Forbered</a:t>
            </a:r>
            <a:r>
              <a:rPr lang="en-US" sz="4800" b="1" cap="all" dirty="0">
                <a:latin typeface="Metral Bold" panose="00000800000000000000" pitchFamily="50" charset="0"/>
              </a:rPr>
              <a:t> Klassen TIL </a:t>
            </a:r>
            <a:br>
              <a:rPr lang="en-US" sz="4800" b="1" cap="all" dirty="0">
                <a:latin typeface="Metral Bold" panose="00000800000000000000" pitchFamily="50" charset="0"/>
              </a:rPr>
            </a:br>
            <a:r>
              <a:rPr lang="en-US" sz="4800" b="1" cap="all" dirty="0">
                <a:latin typeface="Metral Bold" panose="00000800000000000000" pitchFamily="50" charset="0"/>
              </a:rPr>
              <a:t>CAMPUS+</a:t>
            </a:r>
          </a:p>
          <a:p>
            <a:pPr algn="l">
              <a:spcAft>
                <a:spcPts val="600"/>
              </a:spcAft>
            </a:pPr>
            <a:endParaRPr lang="en-US" sz="5100" b="1" cap="all" dirty="0">
              <a:latin typeface="Metral Bold" panose="00000800000000000000" pitchFamily="50" charset="0"/>
            </a:endParaRPr>
          </a:p>
          <a:p>
            <a:pPr algn="l">
              <a:spcAft>
                <a:spcPts val="600"/>
              </a:spcAft>
            </a:pPr>
            <a:r>
              <a:rPr lang="en-US" sz="3600" b="1" cap="all" dirty="0">
                <a:latin typeface="Metral Bold" panose="00000800000000000000" pitchFamily="50" charset="0"/>
              </a:rPr>
              <a:t>-for </a:t>
            </a:r>
            <a:r>
              <a:rPr lang="en-US" sz="3600" b="1" cap="all" dirty="0" err="1">
                <a:latin typeface="Metral Bold" panose="00000800000000000000" pitchFamily="50" charset="0"/>
              </a:rPr>
              <a:t>Ungdomsuddannelser</a:t>
            </a:r>
            <a:endParaRPr lang="en-US" sz="3600" b="1" cap="all" dirty="0">
              <a:latin typeface="Metral Bold" panose="00000800000000000000" pitchFamily="50" charset="0"/>
            </a:endParaRP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BA68443B-4C37-4FD2-9CB5-1CDED4CF8085}"/>
              </a:ext>
            </a:extLst>
          </p:cNvPr>
          <p:cNvGrpSpPr/>
          <p:nvPr/>
        </p:nvGrpSpPr>
        <p:grpSpPr>
          <a:xfrm>
            <a:off x="970384" y="5243804"/>
            <a:ext cx="10645225" cy="1305970"/>
            <a:chOff x="-3675928" y="6760659"/>
            <a:chExt cx="11778001" cy="1040514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CA37D191-5B3F-4ED3-B472-4002582E2C93}"/>
                </a:ext>
              </a:extLst>
            </p:cNvPr>
            <p:cNvGrpSpPr/>
            <p:nvPr/>
          </p:nvGrpSpPr>
          <p:grpSpPr>
            <a:xfrm>
              <a:off x="-3675928" y="6760659"/>
              <a:ext cx="11778001" cy="882069"/>
              <a:chOff x="-3693683" y="6698516"/>
              <a:chExt cx="11778001" cy="882069"/>
            </a:xfrm>
          </p:grpSpPr>
          <p:pic>
            <p:nvPicPr>
              <p:cNvPr id="15" name="Billede 14" descr="Et billede, der indeholder tekst, Font/skrifttype, logo, hvid&#10;&#10;Automatisk genereret beskrivelse">
                <a:extLst>
                  <a:ext uri="{FF2B5EF4-FFF2-40B4-BE49-F238E27FC236}">
                    <a16:creationId xmlns:a16="http://schemas.microsoft.com/office/drawing/2014/main" id="{1E2BEAA8-205F-4F08-9EC0-7BC8A7D72D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2394" y="6698516"/>
                <a:ext cx="2421924" cy="787669"/>
              </a:xfrm>
              <a:prstGeom prst="rect">
                <a:avLst/>
              </a:prstGeom>
            </p:spPr>
          </p:pic>
          <p:pic>
            <p:nvPicPr>
              <p:cNvPr id="16" name="Billede 15">
                <a:extLst>
                  <a:ext uri="{FF2B5EF4-FFF2-40B4-BE49-F238E27FC236}">
                    <a16:creationId xmlns:a16="http://schemas.microsoft.com/office/drawing/2014/main" id="{BE7A0316-B8C2-4AC8-BF22-409F83689F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693683" y="7163569"/>
                <a:ext cx="2480292" cy="243963"/>
              </a:xfrm>
              <a:prstGeom prst="rect">
                <a:avLst/>
              </a:prstGeom>
            </p:spPr>
          </p:pic>
          <p:pic>
            <p:nvPicPr>
              <p:cNvPr id="17" name="Billede 16">
                <a:extLst>
                  <a:ext uri="{FF2B5EF4-FFF2-40B4-BE49-F238E27FC236}">
                    <a16:creationId xmlns:a16="http://schemas.microsoft.com/office/drawing/2014/main" id="{F13399D4-6539-4C13-88F9-DEE6C98529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80218" y="6792917"/>
                <a:ext cx="1988259" cy="787668"/>
              </a:xfrm>
              <a:prstGeom prst="rect">
                <a:avLst/>
              </a:prstGeom>
            </p:spPr>
          </p:pic>
          <p:pic>
            <p:nvPicPr>
              <p:cNvPr id="18" name="Billede 17">
                <a:extLst>
                  <a:ext uri="{FF2B5EF4-FFF2-40B4-BE49-F238E27FC236}">
                    <a16:creationId xmlns:a16="http://schemas.microsoft.com/office/drawing/2014/main" id="{ED723FED-BC31-4410-9BAB-CF22FB0F9C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90811" y="7102497"/>
                <a:ext cx="2422585" cy="332271"/>
              </a:xfrm>
              <a:prstGeom prst="rect">
                <a:avLst/>
              </a:prstGeom>
            </p:spPr>
          </p:pic>
        </p:grpSp>
        <p:pic>
          <p:nvPicPr>
            <p:cNvPr id="14" name="Billede 13">
              <a:extLst>
                <a:ext uri="{FF2B5EF4-FFF2-40B4-BE49-F238E27FC236}">
                  <a16:creationId xmlns:a16="http://schemas.microsoft.com/office/drawing/2014/main" id="{8DF00797-CD69-4EF0-AABC-B6B011E60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r:link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154067" y="6760659"/>
              <a:ext cx="1040514" cy="1040514"/>
            </a:xfrm>
            <a:prstGeom prst="rect">
              <a:avLst/>
            </a:prstGeom>
          </p:spPr>
        </p:pic>
      </p:grpSp>
      <p:pic>
        <p:nvPicPr>
          <p:cNvPr id="7" name="Pladsholder til indhold 6" descr="Et billede, der indeholder tøj, person, udendørs, fodtøj&#10;&#10;Automatisk genereret beskrivelse">
            <a:extLst>
              <a:ext uri="{FF2B5EF4-FFF2-40B4-BE49-F238E27FC236}">
                <a16:creationId xmlns:a16="http://schemas.microsoft.com/office/drawing/2014/main" id="{4CB30C02-7E99-A6D7-134A-E11B6B5B4A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41" y="625576"/>
            <a:ext cx="3021156" cy="4529470"/>
          </a:xfrm>
        </p:spPr>
      </p:pic>
      <p:pic>
        <p:nvPicPr>
          <p:cNvPr id="8" name="Billede 7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C4D23133-7154-DF63-AE97-326C7E519D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6" y="247941"/>
            <a:ext cx="2467481" cy="102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12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7570E98A-7981-473D-BD84-6E492B6AB328}"/>
              </a:ext>
            </a:extLst>
          </p:cNvPr>
          <p:cNvSpPr txBox="1">
            <a:spLocks/>
          </p:cNvSpPr>
          <p:nvPr/>
        </p:nvSpPr>
        <p:spPr>
          <a:xfrm>
            <a:off x="1140351" y="1082689"/>
            <a:ext cx="9875520" cy="7809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>
                <a:latin typeface="Metral ExtraBold" panose="00000900000000000000" pitchFamily="2" charset="0"/>
              </a:rPr>
              <a:t>Lektion: PLANLÆG JERES CAMPUS+ RUTE</a:t>
            </a:r>
          </a:p>
        </p:txBody>
      </p:sp>
      <p:sp>
        <p:nvSpPr>
          <p:cNvPr id="12" name="Undertitel 2">
            <a:extLst>
              <a:ext uri="{FF2B5EF4-FFF2-40B4-BE49-F238E27FC236}">
                <a16:creationId xmlns:a16="http://schemas.microsoft.com/office/drawing/2014/main" id="{8D1D2DE1-8A11-4D86-856F-FEAB24BA4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>
              <a:buClrTx/>
            </a:pPr>
            <a:r>
              <a:rPr lang="da-DK" sz="1600" b="1" dirty="0">
                <a:solidFill>
                  <a:schemeClr val="tx1"/>
                </a:solidFill>
                <a:latin typeface="Metral" panose="00000800000000000000" pitchFamily="2" charset="0"/>
              </a:rPr>
              <a:t>Varighed: </a:t>
            </a:r>
            <a:r>
              <a:rPr lang="da-DK" sz="1600" dirty="0">
                <a:solidFill>
                  <a:schemeClr val="tx1"/>
                </a:solidFill>
                <a:latin typeface="Metral DemiBold" panose="00000700000000000000" pitchFamily="2" charset="0"/>
              </a:rPr>
              <a:t>1 lektion</a:t>
            </a:r>
          </a:p>
          <a:p>
            <a:pPr algn="l">
              <a:buClrTx/>
            </a:pPr>
            <a:r>
              <a:rPr lang="da-DK" sz="1600" b="1" dirty="0">
                <a:solidFill>
                  <a:schemeClr val="tx1"/>
                </a:solidFill>
                <a:latin typeface="Metral" panose="00000800000000000000" pitchFamily="2" charset="0"/>
              </a:rPr>
              <a:t>Formål: </a:t>
            </a:r>
            <a:r>
              <a:rPr lang="da-DK" sz="1600" dirty="0">
                <a:solidFill>
                  <a:schemeClr val="tx1"/>
                </a:solidFill>
                <a:latin typeface="Metral DemiBold" panose="00000700000000000000" pitchFamily="2" charset="0"/>
              </a:rPr>
              <a:t>At forberede eleverne til CAMPUS+ eventet. De bliver introduceret til, hvilke muligheder og aktiviteter de skal møde på dagen, og de får planlagt deres rute til CAMPUS+ dagen.</a:t>
            </a:r>
          </a:p>
          <a:p>
            <a:pPr marL="45720" indent="0" algn="l">
              <a:buNone/>
            </a:pPr>
            <a:r>
              <a:rPr lang="da-DK" sz="1600" b="1" dirty="0">
                <a:solidFill>
                  <a:schemeClr val="tx1"/>
                </a:solidFill>
                <a:latin typeface="Metral" panose="00000800000000000000" pitchFamily="2" charset="0"/>
              </a:rPr>
              <a:t>Udstyr</a:t>
            </a:r>
            <a:r>
              <a:rPr lang="da-DK" sz="1600" b="1" dirty="0">
                <a:solidFill>
                  <a:srgbClr val="0C73BD"/>
                </a:solidFill>
                <a:latin typeface="Metral" panose="00000800000000000000" pitchFamily="2" charset="0"/>
              </a:rPr>
              <a:t>: </a:t>
            </a:r>
          </a:p>
          <a:p>
            <a:pPr marL="285750" indent="-285750" algn="l">
              <a:buClrTx/>
              <a:buFont typeface="Wingdings" panose="05000000000000000000" pitchFamily="2" charset="2"/>
              <a:buChar char="Ø"/>
            </a:pPr>
            <a:r>
              <a:rPr lang="da-DK" sz="1600" dirty="0">
                <a:solidFill>
                  <a:schemeClr val="tx1"/>
                </a:solidFill>
                <a:latin typeface="Metral DemiBold" panose="00000700000000000000" pitchFamily="2" charset="0"/>
              </a:rPr>
              <a:t>”Forbered klassen til CAMPUS+ 2026” (denne PowerPoint)</a:t>
            </a:r>
          </a:p>
          <a:p>
            <a:pPr marL="285750" indent="-285750" algn="l">
              <a:buClrTx/>
              <a:buFont typeface="Wingdings" panose="05000000000000000000" pitchFamily="2" charset="2"/>
              <a:buChar char="Ø"/>
            </a:pPr>
            <a:r>
              <a:rPr lang="da-DK" sz="1600" dirty="0">
                <a:solidFill>
                  <a:schemeClr val="tx1"/>
                </a:solidFill>
                <a:latin typeface="Metral DemiBold" panose="00000700000000000000" pitchFamily="2" charset="0"/>
              </a:rPr>
              <a:t>Computer og projektor til det interaktive kort (som løbende opdateres med nye stande) </a:t>
            </a:r>
          </a:p>
          <a:p>
            <a:pPr marL="285750" indent="-285750" algn="l">
              <a:buClrTx/>
              <a:buFont typeface="Wingdings" panose="05000000000000000000" pitchFamily="2" charset="2"/>
              <a:buChar char="Ø"/>
            </a:pPr>
            <a:r>
              <a:rPr lang="da-DK" sz="1600" dirty="0">
                <a:solidFill>
                  <a:schemeClr val="tx1"/>
                </a:solidFill>
                <a:latin typeface="Metral DemiBold" panose="00000700000000000000" pitchFamily="2" charset="0"/>
              </a:rPr>
              <a:t>Interaktivt kort (find kortet på </a:t>
            </a:r>
            <a:r>
              <a:rPr lang="en-US" sz="1200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CAMPUS+ 2026 - Google My Maps</a:t>
            </a:r>
            <a:r>
              <a:rPr lang="en-US" sz="1200" dirty="0">
                <a:solidFill>
                  <a:srgbClr val="C00000"/>
                </a:solidFill>
              </a:rPr>
              <a:t> </a:t>
            </a:r>
            <a:r>
              <a:rPr lang="da-DK" sz="1600" dirty="0">
                <a:solidFill>
                  <a:schemeClr val="tx1"/>
                </a:solidFill>
                <a:latin typeface="Metral DemiBold" panose="00000700000000000000" pitchFamily="2" charset="0"/>
              </a:rPr>
              <a:t>– Bed eleverne om at finde kortet på deres computer/mobil, eller vis det på en projektor. Her kan I læse om alle aktiviteterne, som de forskellige standholdere deltager med.</a:t>
            </a:r>
          </a:p>
          <a:p>
            <a:pPr marL="285750" indent="-285750" algn="l">
              <a:buClrTx/>
              <a:buFont typeface="Wingdings" panose="05000000000000000000" pitchFamily="2" charset="2"/>
              <a:buChar char="Ø"/>
            </a:pPr>
            <a:r>
              <a:rPr lang="da-DK" sz="1600" dirty="0">
                <a:solidFill>
                  <a:schemeClr val="tx1"/>
                </a:solidFill>
                <a:latin typeface="Metral DemiBold" panose="00000700000000000000" pitchFamily="2" charset="0"/>
              </a:rPr>
              <a:t>Alt materiale er samlet på hjemmesiden: </a:t>
            </a:r>
            <a:r>
              <a:rPr lang="da-DK" sz="1600"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www.campus-koege.dk/campusplus/elever-og-skoler</a:t>
            </a:r>
            <a:endParaRPr lang="da-DK" sz="1600" u="sng" dirty="0">
              <a:solidFill>
                <a:schemeClr val="tx1"/>
              </a:solidFill>
            </a:endParaRPr>
          </a:p>
          <a:p>
            <a:pPr algn="l">
              <a:buClr>
                <a:schemeClr val="bg1"/>
              </a:buClr>
            </a:pPr>
            <a:endParaRPr lang="da-DK" sz="1800" dirty="0">
              <a:latin typeface="Metral DemiBold" panose="00000700000000000000" pitchFamily="2" charset="0"/>
            </a:endParaRPr>
          </a:p>
        </p:txBody>
      </p:sp>
      <p:pic>
        <p:nvPicPr>
          <p:cNvPr id="10" name="Billede 9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2D202B8D-18B8-2C8B-EB11-3144456C2C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6" y="247941"/>
            <a:ext cx="2467481" cy="102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73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7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E9271C28-7496-4447-8541-7B39F5E94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570E98A-7981-473D-BD84-6E492B6AB328}"/>
              </a:ext>
            </a:extLst>
          </p:cNvPr>
          <p:cNvSpPr txBox="1">
            <a:spLocks/>
          </p:cNvSpPr>
          <p:nvPr/>
        </p:nvSpPr>
        <p:spPr>
          <a:xfrm>
            <a:off x="1200150" y="1175961"/>
            <a:ext cx="4230034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600" b="1" cap="all" dirty="0">
                <a:latin typeface="Metral Bold" panose="00000800000000000000" pitchFamily="50" charset="0"/>
              </a:rPr>
              <a:t>PLANLÆG JERES CAMPUS+ RUTE</a:t>
            </a:r>
          </a:p>
        </p:txBody>
      </p:sp>
      <p:sp>
        <p:nvSpPr>
          <p:cNvPr id="12" name="Undertitel 2">
            <a:extLst>
              <a:ext uri="{FF2B5EF4-FFF2-40B4-BE49-F238E27FC236}">
                <a16:creationId xmlns:a16="http://schemas.microsoft.com/office/drawing/2014/main" id="{8D1D2DE1-8A11-4D86-856F-FEAB24BA4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06703" y="783771"/>
            <a:ext cx="5364444" cy="5312229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1600" dirty="0" err="1">
                <a:solidFill>
                  <a:schemeClr val="tx1"/>
                </a:solidFill>
                <a:latin typeface="Metral Bold" panose="00000800000000000000" pitchFamily="50" charset="0"/>
              </a:rPr>
              <a:t>Beskrivelse</a:t>
            </a:r>
            <a:r>
              <a:rPr lang="en-US" sz="1600" dirty="0">
                <a:solidFill>
                  <a:schemeClr val="tx1"/>
                </a:solidFill>
                <a:latin typeface="Metral Bold" panose="00000800000000000000" pitchFamily="50" charset="0"/>
              </a:rPr>
              <a:t>:</a:t>
            </a:r>
          </a:p>
          <a:p>
            <a:pPr lvl="0" indent="-182880" algn="l">
              <a:buFont typeface="Corbel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Opdel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jer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i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grupper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af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3-4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personer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- I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skal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gå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rundt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sammen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i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disse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grupper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til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CAMPUS+</a:t>
            </a:r>
          </a:p>
          <a:p>
            <a:pPr lvl="0" indent="-182880" algn="l">
              <a:buFont typeface="Corbel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Stil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relevante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virksomheder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og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uddannelser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3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spørgsmål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fra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spørgerammen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som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I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kan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finde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ved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at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scanne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QR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koden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i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bunden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af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slidet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.</a:t>
            </a:r>
          </a:p>
          <a:p>
            <a:pPr lvl="0" indent="-182880" algn="l">
              <a:buFont typeface="Corbe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Se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standoversigten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på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næste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slide, og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læs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om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standene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på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det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interaktive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kort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</a:p>
          <a:p>
            <a:pPr marL="0" lvl="1" indent="-182880" algn="l">
              <a:spcBef>
                <a:spcPts val="1400"/>
              </a:spcBef>
              <a:buFont typeface="Corbe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Scan QR-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koden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eller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følg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linket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: </a:t>
            </a:r>
            <a:r>
              <a:rPr lang="en-US" sz="1600" dirty="0">
                <a:hlinkClick r:id="rId2"/>
              </a:rPr>
              <a:t>CAMPUS+ 2026 – Google My Maps</a:t>
            </a:r>
            <a:r>
              <a:rPr lang="en-US" sz="1600" dirty="0"/>
              <a:t> </a:t>
            </a:r>
            <a:endParaRPr lang="en-US" sz="1600" dirty="0">
              <a:solidFill>
                <a:schemeClr val="tx1"/>
              </a:solidFill>
              <a:latin typeface="Metral" panose="00000500000000000000" pitchFamily="50" charset="0"/>
            </a:endParaRPr>
          </a:p>
          <a:p>
            <a:pPr marL="0" lvl="1" indent="-182880" algn="l">
              <a:spcBef>
                <a:spcPts val="1400"/>
              </a:spcBef>
              <a:buFont typeface="Corbel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Metral" panose="00000500000000000000" pitchFamily="50" charset="0"/>
              </a:rPr>
              <a:t>NU er I </a:t>
            </a:r>
            <a:r>
              <a:rPr lang="en-US" sz="1600" b="1" dirty="0" err="1">
                <a:solidFill>
                  <a:schemeClr val="tx1"/>
                </a:solidFill>
                <a:latin typeface="Metral" panose="00000500000000000000" pitchFamily="50" charset="0"/>
              </a:rPr>
              <a:t>klar</a:t>
            </a:r>
            <a:r>
              <a:rPr lang="en-US" sz="1600" b="1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etral" panose="00000500000000000000" pitchFamily="50" charset="0"/>
              </a:rPr>
              <a:t>til</a:t>
            </a:r>
            <a:r>
              <a:rPr lang="en-US" sz="1600" b="1" dirty="0">
                <a:solidFill>
                  <a:schemeClr val="tx1"/>
                </a:solidFill>
                <a:latin typeface="Metral" panose="00000500000000000000" pitchFamily="50" charset="0"/>
              </a:rPr>
              <a:t> CAMPUS+</a:t>
            </a:r>
          </a:p>
          <a:p>
            <a:pPr indent="-182880" algn="l">
              <a:buFont typeface="Corbel" pitchFamily="34" charset="0"/>
              <a:buChar char="•"/>
            </a:pPr>
            <a:endParaRPr lang="en-US" sz="1200" dirty="0">
              <a:solidFill>
                <a:schemeClr val="accent1"/>
              </a:solidFill>
            </a:endParaRPr>
          </a:p>
          <a:p>
            <a:pPr indent="-182880" algn="l">
              <a:buFont typeface="Corbel" pitchFamily="34" charset="0"/>
              <a:buChar char="•"/>
            </a:pPr>
            <a:endParaRPr lang="en-US" sz="1200" dirty="0">
              <a:solidFill>
                <a:schemeClr val="accent1"/>
              </a:solidFill>
            </a:endParaRPr>
          </a:p>
          <a:p>
            <a:pPr indent="-182880" algn="l">
              <a:buFont typeface="Corbel" pitchFamily="34" charset="0"/>
              <a:buChar char="•"/>
            </a:pPr>
            <a:endParaRPr lang="en-US" sz="1200" dirty="0">
              <a:solidFill>
                <a:schemeClr val="accent1"/>
              </a:solidFill>
            </a:endParaRPr>
          </a:p>
        </p:txBody>
      </p:sp>
      <p:pic>
        <p:nvPicPr>
          <p:cNvPr id="4" name="Billede 3" descr="Et billede, der indeholder tøj, udendørs, person, fodtøj&#10;&#10;Automatisk genereret beskrivelse">
            <a:extLst>
              <a:ext uri="{FF2B5EF4-FFF2-40B4-BE49-F238E27FC236}">
                <a16:creationId xmlns:a16="http://schemas.microsoft.com/office/drawing/2014/main" id="{23EC8139-EFD5-C416-BE5E-E2D1A378F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75" y="2532321"/>
            <a:ext cx="3720362" cy="3720362"/>
          </a:xfrm>
          <a:prstGeom prst="rect">
            <a:avLst/>
          </a:prstGeom>
        </p:spPr>
      </p:pic>
      <p:pic>
        <p:nvPicPr>
          <p:cNvPr id="6" name="Billede 5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F6D6A9DC-31C9-8E4F-DB1D-7A6842378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" y="191932"/>
            <a:ext cx="2467481" cy="102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13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7570E98A-7981-473D-BD84-6E492B6AB328}"/>
              </a:ext>
            </a:extLst>
          </p:cNvPr>
          <p:cNvSpPr txBox="1">
            <a:spLocks/>
          </p:cNvSpPr>
          <p:nvPr/>
        </p:nvSpPr>
        <p:spPr>
          <a:xfrm>
            <a:off x="1066802" y="972589"/>
            <a:ext cx="5966925" cy="1336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600" b="1" cap="all" dirty="0">
                <a:latin typeface="Metral Bold" panose="00000800000000000000" pitchFamily="50" charset="0"/>
              </a:rPr>
              <a:t>CAMPUS+ AKTIVITETER</a:t>
            </a:r>
          </a:p>
        </p:txBody>
      </p:sp>
      <p:sp>
        <p:nvSpPr>
          <p:cNvPr id="12" name="Undertitel 2">
            <a:extLst>
              <a:ext uri="{FF2B5EF4-FFF2-40B4-BE49-F238E27FC236}">
                <a16:creationId xmlns:a16="http://schemas.microsoft.com/office/drawing/2014/main" id="{8D1D2DE1-8A11-4D86-856F-FEAB24BA4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057400"/>
            <a:ext cx="5608782" cy="4038600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 algn="l">
              <a:buFont typeface="Corbel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Download LæringsRuter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appen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på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jeres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telefoner</a:t>
            </a:r>
            <a:endParaRPr lang="en-US" sz="1400" dirty="0">
              <a:solidFill>
                <a:schemeClr val="tx1"/>
              </a:solidFill>
              <a:latin typeface="Metral" panose="00000500000000000000" pitchFamily="50" charset="0"/>
            </a:endParaRPr>
          </a:p>
          <a:p>
            <a:pPr indent="-182880" algn="l">
              <a:buFont typeface="Corbel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Indtast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den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kode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, I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har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fået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via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jeres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lærer</a:t>
            </a:r>
            <a:endParaRPr lang="en-US" sz="1400" dirty="0">
              <a:solidFill>
                <a:schemeClr val="tx1"/>
              </a:solidFill>
              <a:latin typeface="Metral" panose="00000500000000000000" pitchFamily="50" charset="0"/>
            </a:endParaRPr>
          </a:p>
          <a:p>
            <a:pPr indent="-182880" algn="l">
              <a:buFont typeface="Corbel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Inddel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jer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I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grupper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af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mindst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tre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og max fire –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Skriv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et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holdnavn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i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appen</a:t>
            </a:r>
            <a:endParaRPr lang="en-US" sz="1400" dirty="0">
              <a:solidFill>
                <a:schemeClr val="tx1"/>
              </a:solidFill>
              <a:latin typeface="Metral" panose="00000500000000000000" pitchFamily="50" charset="0"/>
            </a:endParaRPr>
          </a:p>
          <a:p>
            <a:pPr indent="-182880" algn="l">
              <a:buFont typeface="Corbel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Følg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retningslinjerne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I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appen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for den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startzone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, I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har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fået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tildelt</a:t>
            </a:r>
            <a:endParaRPr lang="en-US" sz="1400" dirty="0">
              <a:solidFill>
                <a:schemeClr val="tx1"/>
              </a:solidFill>
              <a:latin typeface="Metral" panose="00000500000000000000" pitchFamily="50" charset="0"/>
            </a:endParaRPr>
          </a:p>
          <a:p>
            <a:pPr indent="-182880" algn="l">
              <a:buFont typeface="Corbel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I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har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30 min. i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hver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zone</a:t>
            </a:r>
          </a:p>
          <a:p>
            <a:pPr indent="-182880" algn="l">
              <a:buFont typeface="Corbel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Deltag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i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quizzen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for at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komme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videre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til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næste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zone. Swipe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til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højre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for at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komme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videre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. I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deltager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automatisk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I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konkurrencen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om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fede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præmier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</a:p>
          <a:p>
            <a:pPr indent="-182880" algn="l">
              <a:buFont typeface="Corbel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Efter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CAMPUS+ 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skal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I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udfylde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evalueringen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via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appen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, og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deltager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derved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også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i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konkurrencen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om at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vinde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en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præmie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for hele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klassen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.</a:t>
            </a:r>
          </a:p>
        </p:txBody>
      </p:sp>
      <p:pic>
        <p:nvPicPr>
          <p:cNvPr id="2" name="Billede 1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57EE72D7-5076-AD59-1A41-0F4B14DE5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6" y="247941"/>
            <a:ext cx="2467481" cy="1028117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91F88ABC-8587-9CE5-DAE6-C7F6B1FB1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9902" y="2776825"/>
            <a:ext cx="4831024" cy="142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01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DF642-7A63-0137-C54B-B7CA73931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>
                <a:solidFill>
                  <a:schemeClr val="tx1"/>
                </a:solidFill>
                <a:latin typeface="Metral Bold" panose="00000800000000000000" pitchFamily="50" charset="0"/>
              </a:rPr>
              <a:t>Relevante virksomheder og videregående uddannelser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CB69F85-D99E-2452-1D99-752AA7E5C2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Uddannelser</a:t>
            </a:r>
            <a:r>
              <a:rPr lang="da-DK" dirty="0"/>
              <a:t>	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3267DCE5-3523-16D0-D58A-222B1D68C6C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a-DK" dirty="0">
                <a:solidFill>
                  <a:schemeClr val="tx1"/>
                </a:solidFill>
                <a:latin typeface="Metral" panose="00000500000000000000" pitchFamily="50" charset="0"/>
              </a:rPr>
              <a:t>Zealand Erhvervsakademi (blå zone)</a:t>
            </a:r>
          </a:p>
          <a:p>
            <a:r>
              <a:rPr lang="da-DK" dirty="0">
                <a:solidFill>
                  <a:schemeClr val="tx1"/>
                </a:solidFill>
                <a:latin typeface="Metral" panose="00000500000000000000" pitchFamily="50" charset="0"/>
              </a:rPr>
              <a:t>Region Sjælland – medicinaluddannelsen (blå zone)</a:t>
            </a:r>
          </a:p>
          <a:p>
            <a:r>
              <a:rPr lang="da-DK" dirty="0">
                <a:solidFill>
                  <a:schemeClr val="tx1"/>
                </a:solidFill>
                <a:latin typeface="Metral" panose="00000500000000000000" pitchFamily="50" charset="0"/>
              </a:rPr>
              <a:t>Professionshøjskolen Absalon (blå zone)</a:t>
            </a:r>
          </a:p>
          <a:p>
            <a:r>
              <a:rPr lang="da-DK" dirty="0">
                <a:solidFill>
                  <a:schemeClr val="tx1"/>
                </a:solidFill>
                <a:latin typeface="Metral" panose="00000500000000000000" pitchFamily="50" charset="0"/>
              </a:rPr>
              <a:t>Roskilde Universitet (blå zone)</a:t>
            </a:r>
          </a:p>
          <a:p>
            <a:r>
              <a:rPr lang="da-DK" dirty="0">
                <a:solidFill>
                  <a:schemeClr val="tx1"/>
                </a:solidFill>
                <a:latin typeface="Metral" panose="00000500000000000000" pitchFamily="50" charset="0"/>
              </a:rPr>
              <a:t>AMU JUUL (rød zone)</a:t>
            </a:r>
          </a:p>
          <a:p>
            <a:r>
              <a:rPr lang="da-DK" dirty="0">
                <a:solidFill>
                  <a:schemeClr val="tx1"/>
                </a:solidFill>
                <a:latin typeface="Metral" panose="00000500000000000000" pitchFamily="50" charset="0"/>
              </a:rPr>
              <a:t>Forsvaret (gul zone)</a:t>
            </a:r>
          </a:p>
          <a:p>
            <a:r>
              <a:rPr lang="da-DK" dirty="0">
                <a:solidFill>
                  <a:schemeClr val="tx1"/>
                </a:solidFill>
                <a:latin typeface="Metral" panose="00000500000000000000" pitchFamily="50" charset="0"/>
              </a:rPr>
              <a:t>Danmarks </a:t>
            </a:r>
            <a:r>
              <a:rPr lang="da-DK" dirty="0" err="1">
                <a:solidFill>
                  <a:schemeClr val="tx1"/>
                </a:solidFill>
                <a:latin typeface="Metral" panose="00000500000000000000" pitchFamily="50" charset="0"/>
              </a:rPr>
              <a:t>Fænglser</a:t>
            </a:r>
            <a:r>
              <a:rPr lang="da-DK" dirty="0">
                <a:solidFill>
                  <a:schemeClr val="tx1"/>
                </a:solidFill>
                <a:latin typeface="Metral" panose="00000500000000000000" pitchFamily="50" charset="0"/>
              </a:rPr>
              <a:t> (blå zone)</a:t>
            </a:r>
          </a:p>
          <a:p>
            <a:r>
              <a:rPr lang="da-DK" dirty="0">
                <a:solidFill>
                  <a:schemeClr val="tx1"/>
                </a:solidFill>
                <a:latin typeface="Metral" panose="00000500000000000000" pitchFamily="50" charset="0"/>
              </a:rPr>
              <a:t>Politiet i Køge (rød zone)</a:t>
            </a:r>
          </a:p>
          <a:p>
            <a:r>
              <a:rPr lang="da-DK" dirty="0">
                <a:solidFill>
                  <a:schemeClr val="tx1"/>
                </a:solidFill>
                <a:latin typeface="Metral" panose="00000500000000000000" pitchFamily="50" charset="0"/>
              </a:rPr>
              <a:t>Hjemmeværnet (gul zone)</a:t>
            </a: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47AF6FDE-5F37-8C90-EF60-4DBC48B4D1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Virksomheder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CDD9FD70-CFA3-4FA3-31A1-E966043082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9173" y="2717019"/>
            <a:ext cx="4754880" cy="3750489"/>
          </a:xfrm>
        </p:spPr>
        <p:txBody>
          <a:bodyPr>
            <a:normAutofit fontScale="62500" lnSpcReduction="20000"/>
          </a:bodyPr>
          <a:lstStyle/>
          <a:p>
            <a:r>
              <a:rPr lang="da-DK" dirty="0" err="1">
                <a:solidFill>
                  <a:schemeClr val="tx1"/>
                </a:solidFill>
                <a:latin typeface="Metral" panose="00000500000000000000" pitchFamily="50" charset="0"/>
              </a:rPr>
              <a:t>Fomaco</a:t>
            </a:r>
            <a:r>
              <a:rPr lang="da-DK" dirty="0">
                <a:solidFill>
                  <a:schemeClr val="tx1"/>
                </a:solidFill>
                <a:latin typeface="Metral" panose="00000500000000000000" pitchFamily="50" charset="0"/>
              </a:rPr>
              <a:t> (gul zone)</a:t>
            </a:r>
          </a:p>
          <a:p>
            <a:r>
              <a:rPr lang="da-DK" dirty="0">
                <a:solidFill>
                  <a:schemeClr val="tx1"/>
                </a:solidFill>
                <a:latin typeface="Metral" panose="00000500000000000000" pitchFamily="50" charset="0"/>
              </a:rPr>
              <a:t>Finn L &amp; Davidsen (blå zone)</a:t>
            </a:r>
          </a:p>
          <a:p>
            <a:r>
              <a:rPr lang="da-DK" dirty="0">
                <a:solidFill>
                  <a:schemeClr val="tx1"/>
                </a:solidFill>
                <a:latin typeface="Metral" panose="00000500000000000000" pitchFamily="50" charset="0"/>
              </a:rPr>
              <a:t>Novo Nordisk </a:t>
            </a:r>
            <a:r>
              <a:rPr lang="da-DK" dirty="0" err="1">
                <a:solidFill>
                  <a:schemeClr val="tx1"/>
                </a:solidFill>
                <a:latin typeface="Metral" panose="00000500000000000000" pitchFamily="50" charset="0"/>
              </a:rPr>
              <a:t>Pharmatech</a:t>
            </a:r>
            <a:r>
              <a:rPr lang="da-DK" dirty="0">
                <a:solidFill>
                  <a:schemeClr val="tx1"/>
                </a:solidFill>
                <a:latin typeface="Metral" panose="00000500000000000000" pitchFamily="50" charset="0"/>
              </a:rPr>
              <a:t> (blå zone)</a:t>
            </a:r>
          </a:p>
          <a:p>
            <a:r>
              <a:rPr lang="da-DK" dirty="0">
                <a:solidFill>
                  <a:schemeClr val="tx1"/>
                </a:solidFill>
                <a:latin typeface="Metral" panose="00000500000000000000" pitchFamily="50" charset="0"/>
              </a:rPr>
              <a:t>COOK Medical (blå zone)</a:t>
            </a:r>
          </a:p>
          <a:p>
            <a:r>
              <a:rPr lang="da-DK" dirty="0">
                <a:solidFill>
                  <a:schemeClr val="tx1"/>
                </a:solidFill>
                <a:latin typeface="Metral" panose="00000500000000000000" pitchFamily="50" charset="0"/>
              </a:rPr>
              <a:t>Danske Fysioterapeuter – Region Sjælland (blå zone)</a:t>
            </a:r>
          </a:p>
          <a:p>
            <a:r>
              <a:rPr lang="da-DK" dirty="0">
                <a:solidFill>
                  <a:schemeClr val="tx1"/>
                </a:solidFill>
                <a:latin typeface="Metral" panose="00000500000000000000" pitchFamily="50" charset="0"/>
              </a:rPr>
              <a:t>Fagforbundenes Hovedorganisation (gul zone)</a:t>
            </a:r>
          </a:p>
          <a:p>
            <a:r>
              <a:rPr lang="da-DK" dirty="0">
                <a:solidFill>
                  <a:schemeClr val="tx1"/>
                </a:solidFill>
                <a:latin typeface="Metral" panose="00000500000000000000" pitchFamily="50" charset="0"/>
              </a:rPr>
              <a:t>Stevns Kommune – Sundhed og Omsorg + tandpleje (blå zone)</a:t>
            </a:r>
          </a:p>
          <a:p>
            <a:r>
              <a:rPr lang="da-DK" dirty="0">
                <a:solidFill>
                  <a:schemeClr val="tx1"/>
                </a:solidFill>
                <a:latin typeface="Metral" panose="00000500000000000000" pitchFamily="50" charset="0"/>
              </a:rPr>
              <a:t>Køge Kommune – Velfærdsforvaltningen (rød zone) + sundhedscenteret (blå zone)</a:t>
            </a:r>
          </a:p>
          <a:p>
            <a:r>
              <a:rPr lang="da-DK" dirty="0">
                <a:solidFill>
                  <a:schemeClr val="tx1"/>
                </a:solidFill>
                <a:latin typeface="Metral" panose="00000500000000000000" pitchFamily="50" charset="0"/>
              </a:rPr>
              <a:t>Sydbank Køge (blå zone)</a:t>
            </a:r>
          </a:p>
          <a:p>
            <a:r>
              <a:rPr lang="da-DK" dirty="0">
                <a:solidFill>
                  <a:schemeClr val="tx1"/>
                </a:solidFill>
                <a:latin typeface="Metral" panose="00000500000000000000" pitchFamily="50" charset="0"/>
              </a:rPr>
              <a:t>Microsoft Datacenter (blå zone)</a:t>
            </a: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43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271C28-7496-4447-8541-7B39F5E94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570E98A-7981-473D-BD84-6E492B6AB328}"/>
              </a:ext>
            </a:extLst>
          </p:cNvPr>
          <p:cNvSpPr txBox="1">
            <a:spLocks/>
          </p:cNvSpPr>
          <p:nvPr/>
        </p:nvSpPr>
        <p:spPr>
          <a:xfrm>
            <a:off x="6182119" y="609600"/>
            <a:ext cx="5364444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600" dirty="0">
                <a:latin typeface="Metral Bold" panose="00000800000000000000" pitchFamily="50" charset="0"/>
              </a:rPr>
              <a:t>PRAKTISK INFORMATION</a:t>
            </a:r>
          </a:p>
        </p:txBody>
      </p:sp>
      <p:sp>
        <p:nvSpPr>
          <p:cNvPr id="12" name="Undertitel 2">
            <a:extLst>
              <a:ext uri="{FF2B5EF4-FFF2-40B4-BE49-F238E27FC236}">
                <a16:creationId xmlns:a16="http://schemas.microsoft.com/office/drawing/2014/main" id="{8D1D2DE1-8A11-4D86-856F-FEAB24BA4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06703" y="1965960"/>
            <a:ext cx="5364444" cy="4214622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182880" algn="l">
              <a:buFont typeface="Corbe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HUSK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madpakken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! Eller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køb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mad I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en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af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Køge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Festuges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Foodtrucks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. Vi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har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fået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20%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på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alt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til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jer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mellem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kl. 11-13</a:t>
            </a:r>
          </a:p>
          <a:p>
            <a:pPr marL="285750" indent="-182880" algn="l">
              <a:buFont typeface="Corbe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Metral" panose="00000500000000000000" pitchFamily="50" charset="0"/>
              </a:rPr>
              <a:t>HUSK </a:t>
            </a:r>
            <a:r>
              <a:rPr lang="en-US" sz="2000" b="1" dirty="0" err="1">
                <a:solidFill>
                  <a:schemeClr val="tx1"/>
                </a:solidFill>
                <a:latin typeface="Metral" panose="00000500000000000000" pitchFamily="50" charset="0"/>
              </a:rPr>
              <a:t>solcreme</a:t>
            </a:r>
            <a:r>
              <a:rPr lang="en-US" sz="2000" b="1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– vi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har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bestilt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sol… men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tjek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lige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vejret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!</a:t>
            </a:r>
          </a:p>
          <a:p>
            <a:pPr marL="285750" indent="-182880" algn="l">
              <a:buFont typeface="Corbe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Hvis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du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har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spørgsmål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på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dagen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b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</a:b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–&gt; find de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søde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frivillige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i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neongule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veste</a:t>
            </a:r>
            <a:endParaRPr lang="en-US" sz="2000" dirty="0">
              <a:solidFill>
                <a:schemeClr val="tx1"/>
              </a:solidFill>
              <a:latin typeface="Metral" panose="00000500000000000000" pitchFamily="50" charset="0"/>
            </a:endParaRPr>
          </a:p>
          <a:p>
            <a:pPr marL="285750" indent="-182880" algn="l">
              <a:buFont typeface="Corbe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Pas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godt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på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hinanden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  <a:sym typeface="Wingdings" panose="05000000000000000000" pitchFamily="2" charset="2"/>
              </a:rPr>
              <a:t> </a:t>
            </a:r>
            <a:endParaRPr lang="en-US" sz="2000" dirty="0">
              <a:solidFill>
                <a:schemeClr val="tx1"/>
              </a:solidFill>
              <a:latin typeface="Metral" panose="00000500000000000000" pitchFamily="50" charset="0"/>
            </a:endParaRPr>
          </a:p>
        </p:txBody>
      </p:sp>
      <p:pic>
        <p:nvPicPr>
          <p:cNvPr id="4" name="Billede 3" descr="Et billede, der indeholder tøj, person, Ansigt, smil&#10;&#10;Automatisk genereret beskrivelse">
            <a:extLst>
              <a:ext uri="{FF2B5EF4-FFF2-40B4-BE49-F238E27FC236}">
                <a16:creationId xmlns:a16="http://schemas.microsoft.com/office/drawing/2014/main" id="{AF9E7829-84F6-DFE7-A993-B9877F422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52" y="1287780"/>
            <a:ext cx="4892802" cy="4892802"/>
          </a:xfrm>
          <a:prstGeom prst="rect">
            <a:avLst/>
          </a:prstGeom>
        </p:spPr>
      </p:pic>
      <p:pic>
        <p:nvPicPr>
          <p:cNvPr id="6" name="Billede 5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2A97D536-1D35-7416-0FFA-03F72FADC9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" y="236221"/>
            <a:ext cx="2467481" cy="102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65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7570E98A-7981-473D-BD84-6E492B6AB328}"/>
              </a:ext>
            </a:extLst>
          </p:cNvPr>
          <p:cNvSpPr txBox="1">
            <a:spLocks/>
          </p:cNvSpPr>
          <p:nvPr/>
        </p:nvSpPr>
        <p:spPr>
          <a:xfrm>
            <a:off x="1158594" y="1165130"/>
            <a:ext cx="9874811" cy="8749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800" dirty="0">
                <a:latin typeface="Metral ExtraBold" panose="00000900000000000000" pitchFamily="2" charset="0"/>
              </a:rPr>
              <a:t>VI GLÆDER OS TIL AT SE JER</a:t>
            </a:r>
          </a:p>
        </p:txBody>
      </p:sp>
      <p:sp>
        <p:nvSpPr>
          <p:cNvPr id="12" name="Undertitel 2">
            <a:extLst>
              <a:ext uri="{FF2B5EF4-FFF2-40B4-BE49-F238E27FC236}">
                <a16:creationId xmlns:a16="http://schemas.microsoft.com/office/drawing/2014/main" id="{8D1D2DE1-8A11-4D86-856F-FEAB24BA4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594" y="2063129"/>
            <a:ext cx="9872871" cy="4038600"/>
          </a:xfrm>
        </p:spPr>
        <p:txBody>
          <a:bodyPr>
            <a:normAutofit/>
          </a:bodyPr>
          <a:lstStyle/>
          <a:p>
            <a:pPr algn="ctr">
              <a:buClrTx/>
            </a:pPr>
            <a:r>
              <a:rPr lang="da-DK" sz="4000" b="1" dirty="0">
                <a:solidFill>
                  <a:schemeClr val="tx1"/>
                </a:solidFill>
                <a:latin typeface="Metral DemiBold" panose="00000700000000000000" pitchFamily="2" charset="0"/>
              </a:rPr>
              <a:t>D. 28. august 2026</a:t>
            </a:r>
          </a:p>
          <a:p>
            <a:pPr algn="ctr">
              <a:buClrTx/>
            </a:pPr>
            <a:r>
              <a:rPr lang="da-DK" sz="4000" b="1" dirty="0">
                <a:solidFill>
                  <a:schemeClr val="tx1"/>
                </a:solidFill>
                <a:latin typeface="Metral DemiBold" panose="00000700000000000000" pitchFamily="2" charset="0"/>
              </a:rPr>
              <a:t>Kl. 9:30-13.00</a:t>
            </a:r>
          </a:p>
          <a:p>
            <a:pPr algn="ctr">
              <a:buClrTx/>
            </a:pPr>
            <a:r>
              <a:rPr lang="da-DK" sz="4000" b="1" dirty="0">
                <a:solidFill>
                  <a:schemeClr val="tx1"/>
                </a:solidFill>
                <a:latin typeface="Metral DemiBold" panose="00000700000000000000" pitchFamily="2" charset="0"/>
              </a:rPr>
              <a:t>I Lovparken (</a:t>
            </a:r>
            <a:r>
              <a:rPr lang="da-DK" sz="3600" b="1" dirty="0">
                <a:solidFill>
                  <a:schemeClr val="tx1"/>
                </a:solidFill>
                <a:latin typeface="Metral DemiBold" panose="00000700000000000000" pitchFamily="2" charset="0"/>
              </a:rPr>
              <a:t>ved Park Scenen</a:t>
            </a:r>
            <a:r>
              <a:rPr lang="da-DK" sz="4000" b="1" dirty="0">
                <a:solidFill>
                  <a:schemeClr val="tx1"/>
                </a:solidFill>
                <a:latin typeface="Metral DemiBold" panose="00000700000000000000" pitchFamily="2" charset="0"/>
              </a:rPr>
              <a:t>)</a:t>
            </a:r>
            <a:endParaRPr lang="da-DK" sz="4000" dirty="0">
              <a:solidFill>
                <a:schemeClr val="tx1"/>
              </a:solidFill>
              <a:latin typeface="Metral DemiBold" panose="00000700000000000000" pitchFamily="2" charset="0"/>
            </a:endParaRPr>
          </a:p>
        </p:txBody>
      </p:sp>
      <p:sp>
        <p:nvSpPr>
          <p:cNvPr id="7" name="Undertitel 2">
            <a:extLst>
              <a:ext uri="{FF2B5EF4-FFF2-40B4-BE49-F238E27FC236}">
                <a16:creationId xmlns:a16="http://schemas.microsoft.com/office/drawing/2014/main" id="{78104819-3993-4520-A8B3-AA1AF96FB35B}"/>
              </a:ext>
            </a:extLst>
          </p:cNvPr>
          <p:cNvSpPr txBox="1">
            <a:spLocks/>
          </p:cNvSpPr>
          <p:nvPr/>
        </p:nvSpPr>
        <p:spPr>
          <a:xfrm>
            <a:off x="2020905" y="4525208"/>
            <a:ext cx="8267342" cy="2662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b="1" dirty="0">
                <a:latin typeface="Metral DemiBold" panose="00000700000000000000" pitchFamily="2" charset="0"/>
              </a:rPr>
              <a:t>Hvis I har spørgsmål, så kontakt os endelig på:</a:t>
            </a:r>
          </a:p>
          <a:p>
            <a:r>
              <a:rPr lang="da-DK" b="1" dirty="0">
                <a:solidFill>
                  <a:srgbClr val="0C73BD"/>
                </a:solidFill>
                <a:latin typeface="Metral DemiBold" panose="000007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campus@koege.dk</a:t>
            </a:r>
            <a:endParaRPr lang="da-DK" b="1" dirty="0">
              <a:solidFill>
                <a:srgbClr val="0C73BD"/>
              </a:solidFill>
              <a:latin typeface="Metral DemiBold" panose="00000700000000000000" pitchFamily="2" charset="0"/>
            </a:endParaRPr>
          </a:p>
          <a:p>
            <a:r>
              <a:rPr lang="da-DK" b="1" dirty="0">
                <a:latin typeface="Metral DemiBold" panose="00000700000000000000" pitchFamily="2" charset="0"/>
              </a:rPr>
              <a:t>Husk at evaluere via appen efter CAMPUS+</a:t>
            </a:r>
            <a:endParaRPr lang="da-DK" dirty="0">
              <a:latin typeface="Metral DemiBold" panose="00000700000000000000" pitchFamily="2" charset="0"/>
            </a:endParaRPr>
          </a:p>
        </p:txBody>
      </p:sp>
      <p:pic>
        <p:nvPicPr>
          <p:cNvPr id="2" name="Billede 1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8D9F8E7C-7AC4-04DF-609A-4E485A7B2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6" y="247941"/>
            <a:ext cx="2467481" cy="102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187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3FE6F10-B3AD-4403-94CA-F51155286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64D6A39-A4F7-4B00-9F42-3BC67177D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3553ADF-88A1-4645-B819-890CA3DF7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5D0D97D-7911-4A25-88E2-4D81FD4AB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570E98A-7981-473D-BD84-6E492B6AB328}"/>
              </a:ext>
            </a:extLst>
          </p:cNvPr>
          <p:cNvSpPr txBox="1">
            <a:spLocks/>
          </p:cNvSpPr>
          <p:nvPr/>
        </p:nvSpPr>
        <p:spPr>
          <a:xfrm>
            <a:off x="8053431" y="857675"/>
            <a:ext cx="3255073" cy="21539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en-US" sz="5400" b="1" cap="all" dirty="0">
                <a:solidFill>
                  <a:srgbClr val="FFFFFF"/>
                </a:solidFill>
              </a:rPr>
              <a:t>EFTER CAMPUS+</a:t>
            </a:r>
          </a:p>
        </p:txBody>
      </p:sp>
      <p:sp>
        <p:nvSpPr>
          <p:cNvPr id="12" name="Undertitel 2">
            <a:extLst>
              <a:ext uri="{FF2B5EF4-FFF2-40B4-BE49-F238E27FC236}">
                <a16:creationId xmlns:a16="http://schemas.microsoft.com/office/drawing/2014/main" id="{8D1D2DE1-8A11-4D86-856F-FEAB24BA4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8641" y="1754155"/>
            <a:ext cx="5523721" cy="4189445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l"/>
            <a:r>
              <a:rPr lang="en-US" sz="2800" b="1" dirty="0" err="1">
                <a:solidFill>
                  <a:schemeClr val="tx1"/>
                </a:solidFill>
              </a:rPr>
              <a:t>Varighed</a:t>
            </a:r>
            <a:r>
              <a:rPr lang="en-US" sz="2800" b="1" dirty="0">
                <a:solidFill>
                  <a:schemeClr val="tx1"/>
                </a:solidFill>
              </a:rPr>
              <a:t>: ½ - </a:t>
            </a:r>
            <a:r>
              <a:rPr lang="en-US" sz="2800" dirty="0">
                <a:solidFill>
                  <a:schemeClr val="tx1"/>
                </a:solidFill>
              </a:rPr>
              <a:t>1 </a:t>
            </a:r>
            <a:r>
              <a:rPr lang="en-US" sz="2800" dirty="0" err="1">
                <a:solidFill>
                  <a:schemeClr val="tx1"/>
                </a:solidFill>
              </a:rPr>
              <a:t>lektion</a:t>
            </a:r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b="1" dirty="0" err="1">
                <a:solidFill>
                  <a:schemeClr val="tx1"/>
                </a:solidFill>
                <a:latin typeface="Metral" panose="00000500000000000000" pitchFamily="50" charset="0"/>
              </a:rPr>
              <a:t>Kompetenceområdet</a:t>
            </a:r>
            <a:r>
              <a:rPr lang="en-US" sz="2800" b="1" dirty="0">
                <a:solidFill>
                  <a:schemeClr val="tx1"/>
                </a:solidFill>
                <a:latin typeface="Metral" panose="00000500000000000000" pitchFamily="50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Uddannelse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og job</a:t>
            </a:r>
            <a:endParaRPr lang="en-US" sz="2800" b="1" dirty="0">
              <a:solidFill>
                <a:schemeClr val="tx1"/>
              </a:solidFill>
              <a:latin typeface="Metral" panose="00000500000000000000" pitchFamily="50" charset="0"/>
            </a:endParaRPr>
          </a:p>
          <a:p>
            <a:pPr algn="l"/>
            <a:r>
              <a:rPr lang="en-US" sz="2800" b="1" dirty="0" err="1">
                <a:solidFill>
                  <a:schemeClr val="tx1"/>
                </a:solidFill>
                <a:latin typeface="Metral" panose="00000500000000000000" pitchFamily="50" charset="0"/>
              </a:rPr>
              <a:t>Formål</a:t>
            </a:r>
            <a:r>
              <a:rPr lang="en-US" sz="2800" b="1" dirty="0">
                <a:solidFill>
                  <a:schemeClr val="tx1"/>
                </a:solidFill>
                <a:latin typeface="Metral" panose="00000500000000000000" pitchFamily="50" charset="0"/>
              </a:rPr>
              <a:t>: 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At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eleverne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reflekterer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over,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hvad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de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har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oplevet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til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CAMPUS+ og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hvad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de er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blevet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nysgerrige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på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. </a:t>
            </a:r>
          </a:p>
          <a:p>
            <a:pPr algn="l"/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Målet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er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også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, at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eleverne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får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sat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sammenhæng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mellem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uddannelse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og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karriere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. </a:t>
            </a:r>
          </a:p>
          <a:p>
            <a:pPr algn="l"/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Derudover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er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formålet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, at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eleverne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får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givet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feedback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til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CAMPUS+,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så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vi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kan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gøre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det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endnu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bedre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næste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år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.</a:t>
            </a:r>
          </a:p>
          <a:p>
            <a:pPr algn="l"/>
            <a:endParaRPr lang="en-US" sz="2800" b="1" dirty="0">
              <a:solidFill>
                <a:schemeClr val="tx1"/>
              </a:solidFill>
              <a:latin typeface="Metral" panose="00000500000000000000" pitchFamily="50" charset="0"/>
            </a:endParaRPr>
          </a:p>
          <a:p>
            <a:pPr algn="l"/>
            <a:r>
              <a:rPr lang="en-US" sz="2800" b="1" dirty="0" err="1">
                <a:solidFill>
                  <a:schemeClr val="tx1"/>
                </a:solidFill>
                <a:latin typeface="Metral" panose="00000500000000000000" pitchFamily="50" charset="0"/>
              </a:rPr>
              <a:t>Udstyr</a:t>
            </a:r>
            <a:r>
              <a:rPr lang="en-US" sz="2800" b="1" dirty="0">
                <a:solidFill>
                  <a:schemeClr val="tx1"/>
                </a:solidFill>
                <a:latin typeface="Metral" panose="00000500000000000000" pitchFamily="50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Adgang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til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computer/iPad/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mobil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til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alle</a:t>
            </a:r>
          </a:p>
          <a:p>
            <a:endParaRPr lang="en-US" sz="800" dirty="0"/>
          </a:p>
        </p:txBody>
      </p:sp>
      <p:pic>
        <p:nvPicPr>
          <p:cNvPr id="2" name="Billede 1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E4760887-73A3-7CDE-0030-9FAF79353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6" y="247941"/>
            <a:ext cx="2467481" cy="102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28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271C28-7496-4447-8541-7B39F5E94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570E98A-7981-473D-BD84-6E492B6AB328}"/>
              </a:ext>
            </a:extLst>
          </p:cNvPr>
          <p:cNvSpPr txBox="1">
            <a:spLocks/>
          </p:cNvSpPr>
          <p:nvPr/>
        </p:nvSpPr>
        <p:spPr>
          <a:xfrm>
            <a:off x="6412791" y="609598"/>
            <a:ext cx="5364444" cy="1188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200" dirty="0">
                <a:latin typeface="Metral Bold" panose="00000800000000000000" pitchFamily="50" charset="0"/>
              </a:rPr>
              <a:t>EVALUERING OG GRUPPEOPSAMLING</a:t>
            </a:r>
          </a:p>
        </p:txBody>
      </p:sp>
      <p:sp>
        <p:nvSpPr>
          <p:cNvPr id="12" name="Undertitel 2">
            <a:extLst>
              <a:ext uri="{FF2B5EF4-FFF2-40B4-BE49-F238E27FC236}">
                <a16:creationId xmlns:a16="http://schemas.microsoft.com/office/drawing/2014/main" id="{8D1D2DE1-8A11-4D86-856F-FEAB24BA4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0324" y="1798319"/>
            <a:ext cx="5366911" cy="4564379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altLang="da-DK" sz="1600" b="1" dirty="0" err="1">
                <a:solidFill>
                  <a:schemeClr val="tx1"/>
                </a:solidFill>
                <a:latin typeface="Metral" panose="00000500000000000000" pitchFamily="50" charset="0"/>
              </a:rPr>
              <a:t>Evaluering</a:t>
            </a:r>
            <a:endParaRPr lang="en-US" sz="1600" b="1" dirty="0">
              <a:solidFill>
                <a:schemeClr val="tx1"/>
              </a:solidFill>
              <a:latin typeface="Metral" panose="00000500000000000000" pitchFamily="50" charset="0"/>
            </a:endParaRPr>
          </a:p>
          <a:p>
            <a:pPr indent="-182880" algn="l">
              <a:buClr>
                <a:srgbClr val="6E8A36"/>
              </a:buClr>
              <a:buFont typeface="Corbel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Evaluer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dernæst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CAMPUS+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dagen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og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deltag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i den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forbindelse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i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konkurrencen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om at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vinde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præmier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til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hele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klassen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:</a:t>
            </a:r>
          </a:p>
          <a:p>
            <a:pPr algn="l"/>
            <a:endParaRPr lang="en-US" sz="1600" dirty="0">
              <a:solidFill>
                <a:schemeClr val="tx1"/>
              </a:solidFill>
              <a:latin typeface="Metral" panose="00000500000000000000" pitchFamily="50" charset="0"/>
            </a:endParaRPr>
          </a:p>
          <a:p>
            <a:pPr marL="274320" lvl="1" algn="l"/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-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Gå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ind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på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det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tilsendte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evalueringslink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(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sendes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til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læreren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umiddelbart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efter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dagen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)</a:t>
            </a:r>
          </a:p>
          <a:p>
            <a:pPr marL="274320" lvl="1" algn="l"/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-Lad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eleverne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udfylde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evalueringen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individuelt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endParaRPr lang="en-US" sz="1200" dirty="0">
              <a:solidFill>
                <a:schemeClr val="accent1"/>
              </a:solidFill>
            </a:endParaRPr>
          </a:p>
          <a:p>
            <a:pPr marL="22860" lvl="1" algn="l"/>
            <a:endParaRPr lang="en-US" sz="1000" dirty="0"/>
          </a:p>
          <a:p>
            <a:pPr lvl="1" indent="-182880" algn="l">
              <a:buFont typeface="Corbel" pitchFamily="34" charset="0"/>
              <a:buChar char="•"/>
            </a:pPr>
            <a:endParaRPr lang="en-US" sz="1000" dirty="0"/>
          </a:p>
          <a:p>
            <a:pPr indent="-182880" algn="l">
              <a:buFont typeface="Corbel" pitchFamily="34" charset="0"/>
              <a:buChar char="•"/>
            </a:pPr>
            <a:endParaRPr lang="en-US" sz="1000" dirty="0">
              <a:solidFill>
                <a:schemeClr val="accent1"/>
              </a:solidFill>
            </a:endParaRPr>
          </a:p>
        </p:txBody>
      </p:sp>
      <p:pic>
        <p:nvPicPr>
          <p:cNvPr id="2" name="Billede 1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B8ABC0A4-A7EA-2463-6BCF-9710254CB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" y="259663"/>
            <a:ext cx="2467481" cy="1028117"/>
          </a:xfrm>
          <a:prstGeom prst="rect">
            <a:avLst/>
          </a:prstGeom>
        </p:spPr>
      </p:pic>
      <p:sp>
        <p:nvSpPr>
          <p:cNvPr id="4" name="Undertitel 2">
            <a:extLst>
              <a:ext uri="{FF2B5EF4-FFF2-40B4-BE49-F238E27FC236}">
                <a16:creationId xmlns:a16="http://schemas.microsoft.com/office/drawing/2014/main" id="{D3104298-53EB-C655-977B-39EEA1325B34}"/>
              </a:ext>
            </a:extLst>
          </p:cNvPr>
          <p:cNvSpPr txBox="1">
            <a:spLocks/>
          </p:cNvSpPr>
          <p:nvPr/>
        </p:nvSpPr>
        <p:spPr>
          <a:xfrm>
            <a:off x="848903" y="1606261"/>
            <a:ext cx="5079256" cy="3343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 b="1" dirty="0">
                <a:solidFill>
                  <a:schemeClr val="tx1"/>
                </a:solidFill>
                <a:latin typeface="Metral" panose="00000500000000000000" pitchFamily="50" charset="0"/>
              </a:rPr>
              <a:t>Gruppe- og </a:t>
            </a:r>
            <a:r>
              <a:rPr lang="en-US" sz="1500" b="1" dirty="0" err="1">
                <a:solidFill>
                  <a:schemeClr val="tx1"/>
                </a:solidFill>
                <a:latin typeface="Metral" panose="00000500000000000000" pitchFamily="50" charset="0"/>
              </a:rPr>
              <a:t>klasseopsamling</a:t>
            </a:r>
            <a:endParaRPr lang="en-US" sz="1500" b="1" dirty="0">
              <a:solidFill>
                <a:schemeClr val="tx1"/>
              </a:solidFill>
              <a:latin typeface="Metral" panose="00000500000000000000" pitchFamily="50" charset="0"/>
            </a:endParaRPr>
          </a:p>
          <a:p>
            <a:pPr marL="285750" indent="-182880" algn="l">
              <a:buClr>
                <a:srgbClr val="6E8A36"/>
              </a:buClr>
              <a:buFont typeface="Corbel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Lav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først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en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kort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opsamling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i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klassen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</a:p>
          <a:p>
            <a:pPr marL="102870" algn="l"/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-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hvem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besøgte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hvad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? </a:t>
            </a:r>
          </a:p>
          <a:p>
            <a:pPr marL="102870" algn="l"/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-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Hvad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var det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sjoveste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? </a:t>
            </a:r>
          </a:p>
          <a:p>
            <a:pPr marL="102870" algn="l"/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-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Hvilke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stande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overraskede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jer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mest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? </a:t>
            </a:r>
          </a:p>
          <a:p>
            <a:pPr marL="102870" algn="l"/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-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Hvad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synes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I,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kunne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have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været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bedre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?</a:t>
            </a:r>
          </a:p>
          <a:p>
            <a:pPr marL="285750" indent="-182880" algn="l">
              <a:buClr>
                <a:srgbClr val="6E8A36"/>
              </a:buClr>
              <a:buFont typeface="Corbel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Sæt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jer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nu i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grupperne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fra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CAMPUS+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dagen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!</a:t>
            </a:r>
          </a:p>
          <a:p>
            <a:pPr marL="285750" indent="-182880" algn="l">
              <a:buClr>
                <a:srgbClr val="6E8A36"/>
              </a:buClr>
              <a:buFont typeface="Corbel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Notér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i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grupperne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hvilke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stande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I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besøgte</a:t>
            </a:r>
            <a:endParaRPr lang="en-US" sz="1600" dirty="0">
              <a:solidFill>
                <a:schemeClr val="tx1"/>
              </a:solidFill>
              <a:latin typeface="Metral" panose="00000500000000000000" pitchFamily="50" charset="0"/>
            </a:endParaRPr>
          </a:p>
          <a:p>
            <a:pPr algn="l"/>
            <a:endParaRPr lang="en-US" altLang="da-DK" sz="1600" dirty="0">
              <a:solidFill>
                <a:schemeClr val="tx1"/>
              </a:solidFill>
              <a:latin typeface="Metral" panose="00000500000000000000" pitchFamily="50" charset="0"/>
            </a:endParaRPr>
          </a:p>
          <a:p>
            <a:pPr marL="285750" indent="-182880" algn="l">
              <a:buFont typeface="Corbel" pitchFamily="34" charset="0"/>
              <a:buChar char="•"/>
            </a:pPr>
            <a:endParaRPr lang="en-US" sz="1200" dirty="0">
              <a:solidFill>
                <a:schemeClr val="accent1"/>
              </a:solidFill>
            </a:endParaRPr>
          </a:p>
          <a:p>
            <a:pPr indent="-182880" algn="l">
              <a:buFont typeface="Corbel" pitchFamily="34" charset="0"/>
              <a:buChar char="•"/>
            </a:pPr>
            <a:endParaRPr lang="en-US" sz="1200" dirty="0">
              <a:solidFill>
                <a:schemeClr val="accent1"/>
              </a:solidFill>
            </a:endParaRPr>
          </a:p>
          <a:p>
            <a:pPr marL="205740" lvl="1" indent="-182880" algn="l">
              <a:buFont typeface="Corbel" pitchFamily="34" charset="0"/>
              <a:buChar char="•"/>
            </a:pPr>
            <a:endParaRPr lang="en-US" sz="1000" dirty="0"/>
          </a:p>
          <a:p>
            <a:pPr lvl="1" indent="-182880" algn="l">
              <a:buFont typeface="Corbel" pitchFamily="34" charset="0"/>
              <a:buChar char="•"/>
            </a:pPr>
            <a:endParaRPr lang="en-US" sz="1000" dirty="0"/>
          </a:p>
          <a:p>
            <a:pPr indent="-182880" algn="l">
              <a:buFont typeface="Corbel" pitchFamily="34" charset="0"/>
              <a:buChar char="•"/>
            </a:pP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2D18BE0F-053D-F90E-023D-9A4D11EFA542}"/>
              </a:ext>
            </a:extLst>
          </p:cNvPr>
          <p:cNvSpPr/>
          <p:nvPr/>
        </p:nvSpPr>
        <p:spPr>
          <a:xfrm>
            <a:off x="6802150" y="4244814"/>
            <a:ext cx="4708600" cy="2247424"/>
          </a:xfrm>
          <a:prstGeom prst="roundRect">
            <a:avLst/>
          </a:prstGeom>
          <a:solidFill>
            <a:srgbClr val="6E8A36"/>
          </a:solidFill>
          <a:ln>
            <a:solidFill>
              <a:srgbClr val="6E8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>
              <a:buClr>
                <a:srgbClr val="F28E2B"/>
              </a:buClr>
            </a:pPr>
            <a:endParaRPr lang="da-DK" sz="1400" dirty="0">
              <a:solidFill>
                <a:schemeClr val="bg1"/>
              </a:solidFill>
              <a:latin typeface="Metral Bold" panose="00000800000000000000" pitchFamily="50" charset="0"/>
            </a:endParaRPr>
          </a:p>
          <a:p>
            <a:pPr algn="l">
              <a:buClr>
                <a:srgbClr val="F28E2B"/>
              </a:buClr>
            </a:pPr>
            <a:r>
              <a:rPr lang="da-DK" sz="1400" dirty="0">
                <a:solidFill>
                  <a:schemeClr val="bg1"/>
                </a:solidFill>
                <a:latin typeface="Metral Bold" panose="00000800000000000000" pitchFamily="50" charset="0"/>
              </a:rPr>
              <a:t>Samler I op i klassen på anden vis, må I meget gerne sende jeres feedback til os i CAMPUS+ </a:t>
            </a:r>
          </a:p>
          <a:p>
            <a:pPr algn="l">
              <a:buClr>
                <a:srgbClr val="F28E2B"/>
              </a:buClr>
            </a:pPr>
            <a:endParaRPr lang="da-DK" sz="1400" dirty="0">
              <a:solidFill>
                <a:schemeClr val="bg1"/>
              </a:solidFill>
              <a:latin typeface="Metral Bold" panose="00000800000000000000" pitchFamily="50" charset="0"/>
            </a:endParaRPr>
          </a:p>
          <a:p>
            <a:pPr algn="l">
              <a:buClr>
                <a:srgbClr val="F28E2B"/>
              </a:buClr>
            </a:pPr>
            <a:r>
              <a:rPr lang="da-DK" sz="1400" dirty="0">
                <a:solidFill>
                  <a:schemeClr val="bg1"/>
                </a:solidFill>
                <a:latin typeface="Metral Bold" panose="00000800000000000000" pitchFamily="50" charset="0"/>
              </a:rPr>
              <a:t>- alle former for feedback bliver taget imod med kyshånd! </a:t>
            </a:r>
          </a:p>
          <a:p>
            <a:pPr algn="l">
              <a:buClr>
                <a:srgbClr val="F28E2B"/>
              </a:buClr>
            </a:pPr>
            <a:endParaRPr lang="da-DK" sz="1400" dirty="0">
              <a:solidFill>
                <a:schemeClr val="bg1"/>
              </a:solidFill>
              <a:latin typeface="Metral Bold" panose="00000800000000000000" pitchFamily="50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buClr>
                <a:srgbClr val="F28E2B"/>
              </a:buClr>
            </a:pPr>
            <a:r>
              <a:rPr lang="da-DK" sz="1400" dirty="0">
                <a:solidFill>
                  <a:schemeClr val="bg1"/>
                </a:solidFill>
                <a:latin typeface="Metral Bold" panose="00000800000000000000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campus@koege.dk</a:t>
            </a:r>
            <a:endParaRPr lang="da-DK" sz="1400" dirty="0">
              <a:solidFill>
                <a:schemeClr val="bg1"/>
              </a:solidFill>
              <a:latin typeface="Metral Bold" panose="00000800000000000000" pitchFamily="50" charset="0"/>
            </a:endParaRPr>
          </a:p>
          <a:p>
            <a:pPr algn="l">
              <a:buClr>
                <a:srgbClr val="F28E2B"/>
              </a:buClr>
            </a:pPr>
            <a:endParaRPr lang="da-DK" sz="1400" dirty="0">
              <a:solidFill>
                <a:schemeClr val="tx1"/>
              </a:solidFill>
              <a:latin typeface="Metral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473900"/>
      </p:ext>
    </p:extLst>
  </p:cSld>
  <p:clrMapOvr>
    <a:masterClrMapping/>
  </p:clrMapOvr>
</p:sld>
</file>

<file path=ppt/theme/theme1.xml><?xml version="1.0" encoding="utf-8"?>
<a:theme xmlns:a="http://schemas.openxmlformats.org/drawingml/2006/main" name="Grundlæggende">
  <a:themeElements>
    <a:clrScheme name="Grundlæggend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Grundlæggend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rundlæggend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209e6b0-b857-4313-a73e-75aad59553d7" xsi:nil="true"/>
    <lcf76f155ced4ddcb4097134ff3c332f xmlns="c02b94f9-6747-4ce6-9509-c89e9bbb60b2">
      <Terms xmlns="http://schemas.microsoft.com/office/infopath/2007/PartnerControls"/>
    </lcf76f155ced4ddcb4097134ff3c332f>
    <MediaLengthInSeconds xmlns="c02b94f9-6747-4ce6-9509-c89e9bbb60b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22164311E965844969453AFD501D6AA" ma:contentTypeVersion="17" ma:contentTypeDescription="Opret et nyt dokument." ma:contentTypeScope="" ma:versionID="19fe49334a1076f8fce361fbc245002d">
  <xsd:schema xmlns:xsd="http://www.w3.org/2001/XMLSchema" xmlns:xs="http://www.w3.org/2001/XMLSchema" xmlns:p="http://schemas.microsoft.com/office/2006/metadata/properties" xmlns:ns2="c02b94f9-6747-4ce6-9509-c89e9bbb60b2" xmlns:ns3="0209e6b0-b857-4313-a73e-75aad59553d7" targetNamespace="http://schemas.microsoft.com/office/2006/metadata/properties" ma:root="true" ma:fieldsID="a99626bc9aa16612b475a9cd2beb2061" ns2:_="" ns3:_="">
    <xsd:import namespace="c02b94f9-6747-4ce6-9509-c89e9bbb60b2"/>
    <xsd:import namespace="0209e6b0-b857-4313-a73e-75aad59553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2b94f9-6747-4ce6-9509-c89e9bbb60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ledmærker" ma:readOnly="false" ma:fieldId="{5cf76f15-5ced-4ddc-b409-7134ff3c332f}" ma:taxonomyMulti="true" ma:sspId="bec6cc7a-72f5-44c6-a715-960c3ddb5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09e6b0-b857-4313-a73e-75aad59553d7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72a0b02b-cddf-4f33-87f5-a76aeb761e21}" ma:internalName="TaxCatchAll" ma:showField="CatchAllData" ma:web="0209e6b0-b857-4313-a73e-75aad59553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FE345F-34E4-496E-96AC-BE3385B14631}">
  <ds:schemaRefs>
    <ds:schemaRef ds:uri="http://purl.org/dc/terms/"/>
    <ds:schemaRef ds:uri="http://www.w3.org/XML/1998/namespace"/>
    <ds:schemaRef ds:uri="http://schemas.microsoft.com/office/2006/documentManagement/types"/>
    <ds:schemaRef ds:uri="b46e279d-4bb5-4fcc-8954-95039b355871"/>
    <ds:schemaRef ds:uri="http://purl.org/dc/elements/1.1/"/>
    <ds:schemaRef ds:uri="http://purl.org/dc/dcmitype/"/>
    <ds:schemaRef ds:uri="2c604da7-9e5f-46ec-9f60-b29908c308f8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0209e6b0-b857-4313-a73e-75aad59553d7"/>
    <ds:schemaRef ds:uri="c02b94f9-6747-4ce6-9509-c89e9bbb60b2"/>
  </ds:schemaRefs>
</ds:datastoreItem>
</file>

<file path=customXml/itemProps2.xml><?xml version="1.0" encoding="utf-8"?>
<ds:datastoreItem xmlns:ds="http://schemas.openxmlformats.org/officeDocument/2006/customXml" ds:itemID="{4F1BCCEA-EE32-4FF6-9C01-343FA522F1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F2EE22-1D43-4AB3-8A3C-584BBEF18F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2b94f9-6747-4ce6-9509-c89e9bbb60b2"/>
    <ds:schemaRef ds:uri="0209e6b0-b857-4313-a73e-75aad59553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Grundlæggende</Template>
  <TotalTime>3995</TotalTime>
  <Words>814</Words>
  <Application>Microsoft Office PowerPoint</Application>
  <PresentationFormat>Widescreen</PresentationFormat>
  <Paragraphs>99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6" baseType="lpstr">
      <vt:lpstr>Corbel</vt:lpstr>
      <vt:lpstr>Metral</vt:lpstr>
      <vt:lpstr>Metral Bold</vt:lpstr>
      <vt:lpstr>Metral DemiBold</vt:lpstr>
      <vt:lpstr>Metral ExtraBold</vt:lpstr>
      <vt:lpstr>Wingdings</vt:lpstr>
      <vt:lpstr>Grundlæggende</vt:lpstr>
      <vt:lpstr>PowerPoint-præsentation</vt:lpstr>
      <vt:lpstr>PowerPoint-præsentation</vt:lpstr>
      <vt:lpstr>PowerPoint-præsentation</vt:lpstr>
      <vt:lpstr>PowerPoint-præsentation</vt:lpstr>
      <vt:lpstr>Relevante virksomheder og videregående uddannelser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Phie Bodil Strandby Lambert</dc:creator>
  <cp:lastModifiedBy>Maria Thaulov Jørgensen</cp:lastModifiedBy>
  <cp:revision>15</cp:revision>
  <dcterms:created xsi:type="dcterms:W3CDTF">2022-06-28T11:15:13Z</dcterms:created>
  <dcterms:modified xsi:type="dcterms:W3CDTF">2026-06-23T09:15:39Z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0x010100522164311E965844969453AFD501D6AA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