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8" r:id="rId5"/>
    <p:sldId id="257" r:id="rId6"/>
    <p:sldId id="274" r:id="rId7"/>
    <p:sldId id="275" r:id="rId8"/>
    <p:sldId id="269" r:id="rId9"/>
    <p:sldId id="272" r:id="rId10"/>
    <p:sldId id="27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ne Ellen Krabek" initials="LEK" lastIdx="1" clrIdx="0">
    <p:extLst>
      <p:ext uri="{19B8F6BF-5375-455C-9EA6-DF929625EA0E}">
        <p15:presenceInfo xmlns:p15="http://schemas.microsoft.com/office/powerpoint/2012/main" userId="S-1-5-21-2136939778-98503526-646806464-56772" providerId="AD"/>
      </p:ext>
    </p:extLst>
  </p:cmAuthor>
  <p:cmAuthor id="2" name="Sofie Blinkenberg" initials="SB" lastIdx="1" clrIdx="1">
    <p:extLst>
      <p:ext uri="{19B8F6BF-5375-455C-9EA6-DF929625EA0E}">
        <p15:presenceInfo xmlns:p15="http://schemas.microsoft.com/office/powerpoint/2012/main" userId="S-1-5-21-2136939778-98503526-646806464-57783" providerId="AD"/>
      </p:ext>
    </p:extLst>
  </p:cmAuthor>
  <p:cmAuthor id="3" name="Fie Illum Jessen" initials="FIJ" lastIdx="1" clrIdx="2">
    <p:extLst>
      <p:ext uri="{19B8F6BF-5375-455C-9EA6-DF929625EA0E}">
        <p15:presenceInfo xmlns:p15="http://schemas.microsoft.com/office/powerpoint/2012/main" userId="S-1-5-21-2136939778-98503526-646806464-45057" providerId="AD"/>
      </p:ext>
    </p:extLst>
  </p:cmAuthor>
  <p:cmAuthor id="4" name="Phie Bodil Strandby Lambert" initials="PBSL" lastIdx="6" clrIdx="3">
    <p:extLst>
      <p:ext uri="{19B8F6BF-5375-455C-9EA6-DF929625EA0E}">
        <p15:presenceInfo xmlns:p15="http://schemas.microsoft.com/office/powerpoint/2012/main" userId="S::phie.lambert@koege.dk::4d3228c4-f8b9-48bf-8f5d-465511c1a1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E8A36"/>
    <a:srgbClr val="DF0000"/>
    <a:srgbClr val="0C73BD"/>
    <a:srgbClr val="FF579D"/>
    <a:srgbClr val="FFC412"/>
    <a:srgbClr val="99CB38"/>
    <a:srgbClr val="A6B7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0A10BC-04E7-4042-800C-210810683492}" v="3" dt="2026-05-20T09:13:08.4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Thaulov Jørgensen" userId="8ec4f1ef-8431-4e91-abd2-d82fd0d812b0" providerId="ADAL" clId="{DC345A08-A516-47A0-9DBB-1BDEC61B04A7}"/>
    <pc:docChg chg="modSld">
      <pc:chgData name="Maria Thaulov Jørgensen" userId="8ec4f1ef-8431-4e91-abd2-d82fd0d812b0" providerId="ADAL" clId="{DC345A08-A516-47A0-9DBB-1BDEC61B04A7}" dt="2026-05-20T09:13:03.586" v="5" actId="20577"/>
      <pc:docMkLst>
        <pc:docMk/>
      </pc:docMkLst>
      <pc:sldChg chg="modSp mod">
        <pc:chgData name="Maria Thaulov Jørgensen" userId="8ec4f1ef-8431-4e91-abd2-d82fd0d812b0" providerId="ADAL" clId="{DC345A08-A516-47A0-9DBB-1BDEC61B04A7}" dt="2026-05-20T09:13:03.586" v="5" actId="20577"/>
        <pc:sldMkLst>
          <pc:docMk/>
          <pc:sldMk cId="3144934710" sldId="269"/>
        </pc:sldMkLst>
        <pc:spChg chg="mod">
          <ac:chgData name="Maria Thaulov Jørgensen" userId="8ec4f1ef-8431-4e91-abd2-d82fd0d812b0" providerId="ADAL" clId="{DC345A08-A516-47A0-9DBB-1BDEC61B04A7}" dt="2026-05-20T09:13:03.586" v="5" actId="20577"/>
          <ac:spMkLst>
            <pc:docMk/>
            <pc:sldMk cId="3144934710" sldId="269"/>
            <ac:spMk id="3" creationId="{94BF029A-D8FF-45F7-AA8E-AEA3619268C1}"/>
          </ac:spMkLst>
        </pc:spChg>
      </pc:sldChg>
      <pc:sldChg chg="modSp mod">
        <pc:chgData name="Maria Thaulov Jørgensen" userId="8ec4f1ef-8431-4e91-abd2-d82fd0d812b0" providerId="ADAL" clId="{DC345A08-A516-47A0-9DBB-1BDEC61B04A7}" dt="2026-05-20T09:06:25.844" v="1" actId="20577"/>
        <pc:sldMkLst>
          <pc:docMk/>
          <pc:sldMk cId="3221114590" sldId="272"/>
        </pc:sldMkLst>
        <pc:spChg chg="mod">
          <ac:chgData name="Maria Thaulov Jørgensen" userId="8ec4f1ef-8431-4e91-abd2-d82fd0d812b0" providerId="ADAL" clId="{DC345A08-A516-47A0-9DBB-1BDEC61B04A7}" dt="2026-05-20T09:06:25.844" v="1" actId="20577"/>
          <ac:spMkLst>
            <pc:docMk/>
            <pc:sldMk cId="3221114590" sldId="272"/>
            <ac:spMk id="3" creationId="{276B1C6A-41F8-4B48-BF95-0D6D3DD41167}"/>
          </ac:spMkLst>
        </pc:spChg>
      </pc:sldChg>
      <pc:sldChg chg="modSp mod">
        <pc:chgData name="Maria Thaulov Jørgensen" userId="8ec4f1ef-8431-4e91-abd2-d82fd0d812b0" providerId="ADAL" clId="{DC345A08-A516-47A0-9DBB-1BDEC61B04A7}" dt="2026-05-20T09:12:37.611" v="3" actId="20577"/>
        <pc:sldMkLst>
          <pc:docMk/>
          <pc:sldMk cId="4228780261" sldId="273"/>
        </pc:sldMkLst>
        <pc:spChg chg="mod">
          <ac:chgData name="Maria Thaulov Jørgensen" userId="8ec4f1ef-8431-4e91-abd2-d82fd0d812b0" providerId="ADAL" clId="{DC345A08-A516-47A0-9DBB-1BDEC61B04A7}" dt="2026-05-20T09:12:37.611" v="3" actId="20577"/>
          <ac:spMkLst>
            <pc:docMk/>
            <pc:sldMk cId="4228780261" sldId="273"/>
            <ac:spMk id="3" creationId="{276B1C6A-41F8-4B48-BF95-0D6D3DD411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DCD43A25-40A2-4A4F-BCD9-47CB3A81507E}" type="datetimeFigureOut">
              <a:rPr lang="da-DK" smtClean="0"/>
              <a:t>20-05-2026</a:t>
            </a:fld>
            <a:endParaRPr lang="da-DK"/>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da-DK"/>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8CDA7C71-542C-41BF-8A98-699315176391}" type="slidenum">
              <a:rPr lang="da-DK" smtClean="0"/>
              <a:t>‹nr.›</a:t>
            </a:fld>
            <a:endParaRPr lang="da-DK"/>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438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CD43A25-40A2-4A4F-BCD9-47CB3A81507E}" type="datetimeFigureOut">
              <a:rPr lang="da-DK" smtClean="0"/>
              <a:t>20-05-2026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207097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CD43A25-40A2-4A4F-BCD9-47CB3A81507E}" type="datetimeFigureOut">
              <a:rPr lang="da-DK" smtClean="0"/>
              <a:t>20-05-2026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941490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DCD43A25-40A2-4A4F-BCD9-47CB3A81507E}" type="datetimeFigureOut">
              <a:rPr lang="da-DK" smtClean="0"/>
              <a:t>20-05-2026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551994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da-DK"/>
              <a:t>Klik for at redigere titeltypografien i masteren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DCD43A25-40A2-4A4F-BCD9-47CB3A81507E}" type="datetimeFigureOut">
              <a:rPr lang="da-DK" smtClean="0"/>
              <a:t>20-05-2026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8CDA7C71-542C-41BF-8A98-699315176391}" type="slidenum">
              <a:rPr lang="da-DK" smtClean="0"/>
              <a:t>‹nr.›</a:t>
            </a:fld>
            <a:endParaRPr lang="da-DK"/>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22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DCD43A25-40A2-4A4F-BCD9-47CB3A81507E}" type="datetimeFigureOut">
              <a:rPr lang="da-DK" smtClean="0"/>
              <a:t>20-05-2026</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421335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DCD43A25-40A2-4A4F-BCD9-47CB3A81507E}" type="datetimeFigureOut">
              <a:rPr lang="da-DK" smtClean="0"/>
              <a:t>20-05-2026</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2249669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DCD43A25-40A2-4A4F-BCD9-47CB3A81507E}" type="datetimeFigureOut">
              <a:rPr lang="da-DK" smtClean="0"/>
              <a:t>20-05-2026</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733180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D43A25-40A2-4A4F-BCD9-47CB3A81507E}" type="datetimeFigureOut">
              <a:rPr lang="da-DK" smtClean="0"/>
              <a:t>20-05-2026</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1683499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20-05-2026</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88601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DCD43A25-40A2-4A4F-BCD9-47CB3A81507E}" type="datetimeFigureOut">
              <a:rPr lang="da-DK" smtClean="0"/>
              <a:t>20-05-2026</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8CDA7C71-542C-41BF-8A98-699315176391}" type="slidenum">
              <a:rPr lang="da-DK" smtClean="0"/>
              <a:t>‹nr.›</a:t>
            </a:fld>
            <a:endParaRPr lang="da-DK"/>
          </a:p>
        </p:txBody>
      </p:sp>
    </p:spTree>
    <p:extLst>
      <p:ext uri="{BB962C8B-B14F-4D97-AF65-F5344CB8AC3E}">
        <p14:creationId xmlns:p14="http://schemas.microsoft.com/office/powerpoint/2010/main" val="739068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DCD43A25-40A2-4A4F-BCD9-47CB3A81507E}" type="datetimeFigureOut">
              <a:rPr lang="da-DK" smtClean="0"/>
              <a:t>20-05-2026</a:t>
            </a:fld>
            <a:endParaRPr lang="da-DK"/>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da-DK"/>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8CDA7C71-542C-41BF-8A98-699315176391}" type="slidenum">
              <a:rPr lang="da-DK" smtClean="0"/>
              <a:t>‹nr.›</a:t>
            </a:fld>
            <a:endParaRPr lang="da-DK"/>
          </a:p>
        </p:txBody>
      </p:sp>
    </p:spTree>
    <p:extLst>
      <p:ext uri="{BB962C8B-B14F-4D97-AF65-F5344CB8AC3E}">
        <p14:creationId xmlns:p14="http://schemas.microsoft.com/office/powerpoint/2010/main" val="19696062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file:///C:\Users\ee88736\Downloads\FH-logo.jpg" TargetMode="External"/><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lDRiidLbVSs" TargetMode="External"/><Relationship Id="rId2" Type="http://schemas.openxmlformats.org/officeDocument/2006/relationships/hyperlink" Target="http://www.youtube.com/watch?time_continue=1&amp;v=3C4uqt0A6TQ"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youtube.com/watch?v=Opu4JROdQ0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google.com/maps/d/edit?mid=1JOikp9h15vnSYM6aY8ZLNpxG0e2VNRI&amp;ll=55.4574416795335%2C12.182157101454475&amp;z=17"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www.studiepraktik.nu/" TargetMode="External"/><Relationship Id="rId2" Type="http://schemas.openxmlformats.org/officeDocument/2006/relationships/hyperlink" Target="https://www.google.com/maps/d/edit?mid=1JOikp9h15vnSYM6aY8ZLNpxG0e2VNRI&amp;ll=55.4574416795335%2C12.182157101454475&amp;z=17"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http://www.laerepladsen.dk/" TargetMode="External"/><Relationship Id="rId2" Type="http://schemas.openxmlformats.org/officeDocument/2006/relationships/hyperlink" Target="https://www.google.com/maps/d/edit?mid=1JOikp9h15vnSYM6aY8ZLNpxG0e2VNRI&amp;ll=55.4574416795335%2C12.182157101454475&amp;z=17"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cv-skabelon.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C73BD"/>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A67DF5-C2D3-46D1-85B0-45EDF8912708}"/>
              </a:ext>
            </a:extLst>
          </p:cNvPr>
          <p:cNvSpPr>
            <a:spLocks noGrp="1"/>
          </p:cNvSpPr>
          <p:nvPr>
            <p:ph type="title"/>
          </p:nvPr>
        </p:nvSpPr>
        <p:spPr>
          <a:xfrm>
            <a:off x="1679898" y="370952"/>
            <a:ext cx="8842729" cy="1868680"/>
          </a:xfrm>
        </p:spPr>
        <p:txBody>
          <a:bodyPr>
            <a:normAutofit fontScale="90000"/>
          </a:bodyPr>
          <a:lstStyle/>
          <a:p>
            <a:pPr algn="ctr"/>
            <a:r>
              <a:rPr lang="da-DK" dirty="0">
                <a:solidFill>
                  <a:schemeClr val="tx1"/>
                </a:solidFill>
              </a:rPr>
              <a:t>FÅ MEST UD AF DAGEN:</a:t>
            </a:r>
            <a:br>
              <a:rPr lang="da-DK" sz="6000" dirty="0">
                <a:solidFill>
                  <a:schemeClr val="tx1"/>
                </a:solidFill>
              </a:rPr>
            </a:br>
            <a:r>
              <a:rPr lang="da-DK" sz="6000" dirty="0">
                <a:solidFill>
                  <a:schemeClr val="tx1"/>
                </a:solidFill>
              </a:rPr>
              <a:t>UNDERVISNINGSMATERIALE</a:t>
            </a:r>
            <a:br>
              <a:rPr lang="da-DK" sz="2700" dirty="0">
                <a:solidFill>
                  <a:schemeClr val="tx1"/>
                </a:solidFill>
              </a:rPr>
            </a:br>
            <a:r>
              <a:rPr lang="da-DK" sz="1800" dirty="0">
                <a:solidFill>
                  <a:schemeClr val="tx1"/>
                </a:solidFill>
              </a:rPr>
              <a:t>(ERHVERVS- OG UNGDOMSUDDANNELSER - UNDERVISERVEJLEDNING)</a:t>
            </a:r>
          </a:p>
        </p:txBody>
      </p:sp>
      <p:pic>
        <p:nvPicPr>
          <p:cNvPr id="6" name="Pladsholder til indhold 5" descr="Et billede, der indeholder sort, mørke&#10;&#10;Automatisk genereret beskrivelse">
            <a:extLst>
              <a:ext uri="{FF2B5EF4-FFF2-40B4-BE49-F238E27FC236}">
                <a16:creationId xmlns:a16="http://schemas.microsoft.com/office/drawing/2014/main" id="{400BCA25-34DE-9CCD-AFA3-8D5EDD4A678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84299" y="2519283"/>
            <a:ext cx="5241288" cy="2183870"/>
          </a:xfrm>
          <a:prstGeom prst="rect">
            <a:avLst/>
          </a:prstGeom>
        </p:spPr>
      </p:pic>
      <p:grpSp>
        <p:nvGrpSpPr>
          <p:cNvPr id="10" name="Gruppe 9">
            <a:extLst>
              <a:ext uri="{FF2B5EF4-FFF2-40B4-BE49-F238E27FC236}">
                <a16:creationId xmlns:a16="http://schemas.microsoft.com/office/drawing/2014/main" id="{9CBFA84E-2FA6-4017-A4C6-CD9619A20BE6}"/>
              </a:ext>
            </a:extLst>
          </p:cNvPr>
          <p:cNvGrpSpPr/>
          <p:nvPr/>
        </p:nvGrpSpPr>
        <p:grpSpPr>
          <a:xfrm>
            <a:off x="784144" y="5565220"/>
            <a:ext cx="10623712" cy="1048251"/>
            <a:chOff x="1030300" y="5589034"/>
            <a:chExt cx="10623712" cy="1048251"/>
          </a:xfrm>
        </p:grpSpPr>
        <p:grpSp>
          <p:nvGrpSpPr>
            <p:cNvPr id="11" name="Gruppe 10">
              <a:extLst>
                <a:ext uri="{FF2B5EF4-FFF2-40B4-BE49-F238E27FC236}">
                  <a16:creationId xmlns:a16="http://schemas.microsoft.com/office/drawing/2014/main" id="{BC00AFC9-4C50-4A87-8651-9C49E8823B69}"/>
                </a:ext>
              </a:extLst>
            </p:cNvPr>
            <p:cNvGrpSpPr/>
            <p:nvPr/>
          </p:nvGrpSpPr>
          <p:grpSpPr>
            <a:xfrm>
              <a:off x="1030300" y="5589034"/>
              <a:ext cx="10623712" cy="921828"/>
              <a:chOff x="1012545" y="5526891"/>
              <a:chExt cx="10623712" cy="921828"/>
            </a:xfrm>
          </p:grpSpPr>
          <p:pic>
            <p:nvPicPr>
              <p:cNvPr id="14" name="Billede 13" descr="Et billede, der indeholder tekst, Font/skrifttype, logo, hvid&#10;&#10;Automatisk genereret beskrivelse">
                <a:extLst>
                  <a:ext uri="{FF2B5EF4-FFF2-40B4-BE49-F238E27FC236}">
                    <a16:creationId xmlns:a16="http://schemas.microsoft.com/office/drawing/2014/main" id="{9678C99D-4955-4B33-95A2-86D8529EEF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8025" y="5526891"/>
                <a:ext cx="2352119" cy="787669"/>
              </a:xfrm>
              <a:prstGeom prst="rect">
                <a:avLst/>
              </a:prstGeom>
            </p:spPr>
          </p:pic>
          <p:pic>
            <p:nvPicPr>
              <p:cNvPr id="15" name="Billede 14">
                <a:extLst>
                  <a:ext uri="{FF2B5EF4-FFF2-40B4-BE49-F238E27FC236}">
                    <a16:creationId xmlns:a16="http://schemas.microsoft.com/office/drawing/2014/main" id="{CB1FDE8C-BFF5-4BF9-8579-498581F715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2545" y="6009034"/>
                <a:ext cx="2480293" cy="243963"/>
              </a:xfrm>
              <a:prstGeom prst="rect">
                <a:avLst/>
              </a:prstGeom>
            </p:spPr>
          </p:pic>
          <p:pic>
            <p:nvPicPr>
              <p:cNvPr id="16" name="Billede 15">
                <a:extLst>
                  <a:ext uri="{FF2B5EF4-FFF2-40B4-BE49-F238E27FC236}">
                    <a16:creationId xmlns:a16="http://schemas.microsoft.com/office/drawing/2014/main" id="{77EC6CC8-E621-452C-9E8B-67B5249201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87162" y="5661051"/>
                <a:ext cx="1988259" cy="787668"/>
              </a:xfrm>
              <a:prstGeom prst="rect">
                <a:avLst/>
              </a:prstGeom>
            </p:spPr>
          </p:pic>
          <p:pic>
            <p:nvPicPr>
              <p:cNvPr id="17" name="Billede 16">
                <a:extLst>
                  <a:ext uri="{FF2B5EF4-FFF2-40B4-BE49-F238E27FC236}">
                    <a16:creationId xmlns:a16="http://schemas.microsoft.com/office/drawing/2014/main" id="{6977EA7E-FE85-4823-9411-6DEDE378FC6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213673" y="5920726"/>
                <a:ext cx="2422584" cy="332271"/>
              </a:xfrm>
              <a:prstGeom prst="rect">
                <a:avLst/>
              </a:prstGeom>
            </p:spPr>
          </p:pic>
        </p:grpSp>
        <p:pic>
          <p:nvPicPr>
            <p:cNvPr id="12" name="Billede 11">
              <a:extLst>
                <a:ext uri="{FF2B5EF4-FFF2-40B4-BE49-F238E27FC236}">
                  <a16:creationId xmlns:a16="http://schemas.microsoft.com/office/drawing/2014/main" id="{A396F136-49F4-4121-B3DA-7B48D2555B2C}"/>
                </a:ext>
              </a:extLst>
            </p:cNvPr>
            <p:cNvPicPr>
              <a:picLocks noChangeAspect="1"/>
            </p:cNvPicPr>
            <p:nvPr/>
          </p:nvPicPr>
          <p:blipFill>
            <a:blip r:embed="rId7" r:link="rId8">
              <a:extLst>
                <a:ext uri="{28A0092B-C50C-407E-A947-70E740481C1C}">
                  <a14:useLocalDpi xmlns:a14="http://schemas.microsoft.com/office/drawing/2010/main" val="0"/>
                </a:ext>
              </a:extLst>
            </a:blip>
            <a:srcRect/>
            <a:stretch>
              <a:fillRect/>
            </a:stretch>
          </p:blipFill>
          <p:spPr>
            <a:xfrm>
              <a:off x="6126151" y="5596771"/>
              <a:ext cx="1040514" cy="1040514"/>
            </a:xfrm>
            <a:prstGeom prst="rect">
              <a:avLst/>
            </a:prstGeom>
          </p:spPr>
        </p:pic>
      </p:grpSp>
    </p:spTree>
    <p:extLst>
      <p:ext uri="{BB962C8B-B14F-4D97-AF65-F5344CB8AC3E}">
        <p14:creationId xmlns:p14="http://schemas.microsoft.com/office/powerpoint/2010/main" val="148146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C73BD"/>
        </a:solidFill>
        <a:effectLst/>
      </p:bgPr>
    </p:bg>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074F4268-C456-4D7A-B7E6-292D5C766C49}"/>
              </a:ext>
            </a:extLst>
          </p:cNvPr>
          <p:cNvSpPr txBox="1"/>
          <p:nvPr/>
        </p:nvSpPr>
        <p:spPr>
          <a:xfrm>
            <a:off x="1202975" y="1562201"/>
            <a:ext cx="10273770" cy="4247317"/>
          </a:xfrm>
          <a:prstGeom prst="rect">
            <a:avLst/>
          </a:prstGeom>
          <a:noFill/>
        </p:spPr>
        <p:txBody>
          <a:bodyPr wrap="square" rtlCol="0">
            <a:spAutoFit/>
          </a:bodyPr>
          <a:lstStyle/>
          <a:p>
            <a:r>
              <a:rPr lang="da-DK" dirty="0"/>
              <a:t>Her har du undervisningsmaterialet til CAMPUS+.</a:t>
            </a:r>
          </a:p>
          <a:p>
            <a:endParaRPr lang="da-DK" dirty="0"/>
          </a:p>
          <a:p>
            <a:r>
              <a:rPr lang="da-DK" dirty="0"/>
              <a:t>Denne vejledning er din guide til, hvordan du hjælper de unge til at få mest ud af CAMPUS+ begivenheden. Opgaverne skal forberede jer til dagen, men kan også bruges generelt i forhold til valg af praktik, uddannelse og job.</a:t>
            </a:r>
          </a:p>
          <a:p>
            <a:endParaRPr lang="da-DK" dirty="0"/>
          </a:p>
          <a:p>
            <a:r>
              <a:rPr lang="da-DK" dirty="0"/>
              <a:t>Der er to forskellige lektioner, du kan bruge uafhængigt af hinanden.</a:t>
            </a:r>
          </a:p>
          <a:p>
            <a:endParaRPr lang="da-DK" dirty="0"/>
          </a:p>
          <a:p>
            <a:pPr marL="285757" indent="-285757">
              <a:buFont typeface="Arial" panose="020B0604020202020204" pitchFamily="34" charset="0"/>
              <a:buChar char="•"/>
            </a:pPr>
            <a:r>
              <a:rPr lang="da-DK" dirty="0"/>
              <a:t>Hvad skal du vælge?</a:t>
            </a:r>
          </a:p>
          <a:p>
            <a:pPr marL="285757" indent="-285757">
              <a:buFont typeface="Arial" panose="020B0604020202020204" pitchFamily="34" charset="0"/>
              <a:buChar char="•"/>
            </a:pPr>
            <a:r>
              <a:rPr lang="da-DK" dirty="0"/>
              <a:t>Hvilke muligheder vil du besøge på CAMPUS+ dagen? </a:t>
            </a:r>
          </a:p>
          <a:p>
            <a:endParaRPr lang="da-DK" dirty="0"/>
          </a:p>
          <a:p>
            <a:r>
              <a:rPr lang="da-DK" dirty="0"/>
              <a:t>Ved hver lektion er det beskrevet, hvad formålet er, hvordan I gør, og hvad I skal bruge af udstyr.</a:t>
            </a:r>
          </a:p>
          <a:p>
            <a:endParaRPr lang="da-DK" dirty="0"/>
          </a:p>
          <a:p>
            <a:r>
              <a:rPr lang="da-DK" dirty="0"/>
              <a:t>God fornøjelse!</a:t>
            </a:r>
          </a:p>
          <a:p>
            <a:endParaRPr lang="da-DK" dirty="0"/>
          </a:p>
        </p:txBody>
      </p:sp>
      <p:sp>
        <p:nvSpPr>
          <p:cNvPr id="3" name="Titel 2">
            <a:extLst>
              <a:ext uri="{FF2B5EF4-FFF2-40B4-BE49-F238E27FC236}">
                <a16:creationId xmlns:a16="http://schemas.microsoft.com/office/drawing/2014/main" id="{04B84984-081C-77FD-623C-78DA26086494}"/>
              </a:ext>
            </a:extLst>
          </p:cNvPr>
          <p:cNvSpPr>
            <a:spLocks noGrp="1"/>
          </p:cNvSpPr>
          <p:nvPr>
            <p:ph type="title"/>
          </p:nvPr>
        </p:nvSpPr>
        <p:spPr>
          <a:xfrm>
            <a:off x="4055882" y="650450"/>
            <a:ext cx="3768365" cy="1036948"/>
          </a:xfrm>
        </p:spPr>
        <p:txBody>
          <a:bodyPr>
            <a:normAutofit fontScale="90000"/>
          </a:bodyPr>
          <a:lstStyle/>
          <a:p>
            <a:r>
              <a:rPr lang="da-DK" sz="4000" dirty="0">
                <a:solidFill>
                  <a:schemeClr val="tx1"/>
                </a:solidFill>
                <a:latin typeface="Metral Bold" panose="00000800000000000000" pitchFamily="50" charset="0"/>
              </a:rPr>
              <a:t>Kære underviser </a:t>
            </a:r>
            <a:br>
              <a:rPr lang="da-DK" sz="4000" dirty="0">
                <a:solidFill>
                  <a:schemeClr val="tx1"/>
                </a:solidFill>
                <a:latin typeface="Metral Bold" panose="00000800000000000000" pitchFamily="50" charset="0"/>
              </a:rPr>
            </a:br>
            <a:endParaRPr lang="da-DK" sz="4000" dirty="0">
              <a:solidFill>
                <a:schemeClr val="tx1"/>
              </a:solidFill>
              <a:latin typeface="Metral Bold" panose="00000800000000000000" pitchFamily="50" charset="0"/>
            </a:endParaRPr>
          </a:p>
        </p:txBody>
      </p:sp>
      <p:pic>
        <p:nvPicPr>
          <p:cNvPr id="6" name="Pladsholder til indhold 5" descr="Et billede, der indeholder sort, mørke&#10;&#10;Automatisk genereret beskrivelse">
            <a:extLst>
              <a:ext uri="{FF2B5EF4-FFF2-40B4-BE49-F238E27FC236}">
                <a16:creationId xmlns:a16="http://schemas.microsoft.com/office/drawing/2014/main" id="{94A7E5E6-8ECE-646C-AAA4-3ECDB5676C3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0395" y="417511"/>
            <a:ext cx="2183321" cy="909717"/>
          </a:xfrm>
          <a:prstGeom prst="rect">
            <a:avLst/>
          </a:prstGeom>
        </p:spPr>
      </p:pic>
    </p:spTree>
    <p:extLst>
      <p:ext uri="{BB962C8B-B14F-4D97-AF65-F5344CB8AC3E}">
        <p14:creationId xmlns:p14="http://schemas.microsoft.com/office/powerpoint/2010/main" val="781824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E8A36"/>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DD2B8A-6FEE-429F-A6A5-D50B3FF716E8}"/>
              </a:ext>
            </a:extLst>
          </p:cNvPr>
          <p:cNvSpPr>
            <a:spLocks noGrp="1"/>
          </p:cNvSpPr>
          <p:nvPr>
            <p:ph type="ctrTitle"/>
          </p:nvPr>
        </p:nvSpPr>
        <p:spPr>
          <a:xfrm>
            <a:off x="1259383" y="739763"/>
            <a:ext cx="9673234" cy="2205793"/>
          </a:xfrm>
        </p:spPr>
        <p:txBody>
          <a:bodyPr/>
          <a:lstStyle/>
          <a:p>
            <a:r>
              <a:rPr lang="da-DK" b="0" dirty="0"/>
              <a:t>Hvad skal du vælge?</a:t>
            </a:r>
          </a:p>
        </p:txBody>
      </p:sp>
      <p:sp>
        <p:nvSpPr>
          <p:cNvPr id="3" name="Undertitel 2">
            <a:extLst>
              <a:ext uri="{FF2B5EF4-FFF2-40B4-BE49-F238E27FC236}">
                <a16:creationId xmlns:a16="http://schemas.microsoft.com/office/drawing/2014/main" id="{61971A1D-9074-4C27-8166-8E846DAE979F}"/>
              </a:ext>
            </a:extLst>
          </p:cNvPr>
          <p:cNvSpPr>
            <a:spLocks noGrp="1"/>
          </p:cNvSpPr>
          <p:nvPr>
            <p:ph type="subTitle" idx="1"/>
          </p:nvPr>
        </p:nvSpPr>
        <p:spPr>
          <a:xfrm>
            <a:off x="2592038" y="3912444"/>
            <a:ext cx="6795084" cy="2069770"/>
          </a:xfrm>
        </p:spPr>
        <p:txBody>
          <a:bodyPr>
            <a:normAutofit lnSpcReduction="10000"/>
          </a:bodyPr>
          <a:lstStyle/>
          <a:p>
            <a:pPr algn="l"/>
            <a:r>
              <a:rPr lang="da-DK" b="1" dirty="0"/>
              <a:t>Varighed: </a:t>
            </a:r>
            <a:r>
              <a:rPr lang="da-DK" dirty="0"/>
              <a:t>1 lektion</a:t>
            </a:r>
          </a:p>
          <a:p>
            <a:pPr algn="l"/>
            <a:r>
              <a:rPr lang="da-DK" b="1" dirty="0"/>
              <a:t>Formål: </a:t>
            </a:r>
            <a:r>
              <a:rPr lang="da-DK" dirty="0"/>
              <a:t>at sætte hjerne og hjerte i gang i forhold til, hvad man skal forholde sig til, når man skal vælge uddannelse og job. </a:t>
            </a:r>
          </a:p>
          <a:p>
            <a:pPr algn="l"/>
            <a:r>
              <a:rPr lang="da-DK" b="1" dirty="0"/>
              <a:t>Udstyr: </a:t>
            </a:r>
            <a:r>
              <a:rPr lang="da-DK" dirty="0"/>
              <a:t>Computer/iPad/smartphone til alle + adgang til internet</a:t>
            </a:r>
          </a:p>
        </p:txBody>
      </p:sp>
      <p:pic>
        <p:nvPicPr>
          <p:cNvPr id="4" name="Billede 3">
            <a:extLst>
              <a:ext uri="{FF2B5EF4-FFF2-40B4-BE49-F238E27FC236}">
                <a16:creationId xmlns:a16="http://schemas.microsoft.com/office/drawing/2014/main" id="{468202A0-9E80-4F87-9E48-EBDFB57918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7122" y="6228816"/>
            <a:ext cx="2417004" cy="237738"/>
          </a:xfrm>
          <a:prstGeom prst="rect">
            <a:avLst/>
          </a:prstGeom>
        </p:spPr>
      </p:pic>
      <p:pic>
        <p:nvPicPr>
          <p:cNvPr id="5" name="Pladsholder til indhold 5" descr="Et billede, der indeholder sort, mørke&#10;&#10;Automatisk genereret beskrivelse">
            <a:extLst>
              <a:ext uri="{FF2B5EF4-FFF2-40B4-BE49-F238E27FC236}">
                <a16:creationId xmlns:a16="http://schemas.microsoft.com/office/drawing/2014/main" id="{9652DB35-B3F1-9F65-1464-B26BABADEA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395" y="417511"/>
            <a:ext cx="2183321" cy="909717"/>
          </a:xfrm>
          <a:prstGeom prst="rect">
            <a:avLst/>
          </a:prstGeom>
        </p:spPr>
      </p:pic>
    </p:spTree>
    <p:extLst>
      <p:ext uri="{BB962C8B-B14F-4D97-AF65-F5344CB8AC3E}">
        <p14:creationId xmlns:p14="http://schemas.microsoft.com/office/powerpoint/2010/main" val="2208902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E8A36"/>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8B24C8-C3B7-4B4B-BAAE-F5332123F74F}"/>
              </a:ext>
            </a:extLst>
          </p:cNvPr>
          <p:cNvSpPr>
            <a:spLocks noGrp="1"/>
          </p:cNvSpPr>
          <p:nvPr>
            <p:ph type="title"/>
          </p:nvPr>
        </p:nvSpPr>
        <p:spPr>
          <a:xfrm>
            <a:off x="2103312" y="84058"/>
            <a:ext cx="8023860" cy="1356360"/>
          </a:xfrm>
        </p:spPr>
        <p:txBody>
          <a:bodyPr>
            <a:normAutofit/>
          </a:bodyPr>
          <a:lstStyle/>
          <a:p>
            <a:pPr algn="ctr"/>
            <a:r>
              <a:rPr lang="da-DK" sz="4000" dirty="0"/>
              <a:t>HVAD SKAL DU VÆLGE?</a:t>
            </a:r>
          </a:p>
        </p:txBody>
      </p:sp>
      <p:sp>
        <p:nvSpPr>
          <p:cNvPr id="3" name="Pladsholder til indhold 2">
            <a:extLst>
              <a:ext uri="{FF2B5EF4-FFF2-40B4-BE49-F238E27FC236}">
                <a16:creationId xmlns:a16="http://schemas.microsoft.com/office/drawing/2014/main" id="{B022B083-95C9-40F4-AB55-0C166525E722}"/>
              </a:ext>
            </a:extLst>
          </p:cNvPr>
          <p:cNvSpPr>
            <a:spLocks noGrp="1"/>
          </p:cNvSpPr>
          <p:nvPr>
            <p:ph idx="1"/>
          </p:nvPr>
        </p:nvSpPr>
        <p:spPr>
          <a:xfrm>
            <a:off x="512725" y="1143054"/>
            <a:ext cx="11205034" cy="4276671"/>
          </a:xfrm>
        </p:spPr>
        <p:txBody>
          <a:bodyPr numCol="2">
            <a:normAutofit fontScale="70000" lnSpcReduction="20000"/>
          </a:bodyPr>
          <a:lstStyle/>
          <a:p>
            <a:pPr marL="34291" indent="0">
              <a:buNone/>
            </a:pPr>
            <a:r>
              <a:rPr lang="da-DK" sz="2900" b="1" dirty="0"/>
              <a:t>Beskrivelse</a:t>
            </a:r>
            <a:endParaRPr lang="da-DK" dirty="0">
              <a:solidFill>
                <a:schemeClr val="tx1"/>
              </a:solidFill>
            </a:endParaRPr>
          </a:p>
          <a:p>
            <a:pPr marL="45720" indent="0">
              <a:buNone/>
            </a:pPr>
            <a:r>
              <a:rPr lang="da-DK" sz="1800" i="1" dirty="0">
                <a:solidFill>
                  <a:schemeClr val="tx1"/>
                </a:solidFill>
              </a:rPr>
              <a:t>Udskriv gerne siden til alle, så alle har mulighed for at lave deres egne markeringer herunder.</a:t>
            </a:r>
          </a:p>
          <a:p>
            <a:r>
              <a:rPr lang="da-DK" dirty="0">
                <a:solidFill>
                  <a:schemeClr val="tx1"/>
                </a:solidFill>
              </a:rPr>
              <a:t>Se de to korte videoer i fællesskab om overvejelser og tvivl ved valg af uddannelse.</a:t>
            </a:r>
          </a:p>
          <a:p>
            <a:pPr marL="45720" indent="0">
              <a:buNone/>
            </a:pPr>
            <a:endParaRPr lang="da-DK" dirty="0">
              <a:solidFill>
                <a:schemeClr val="tx1"/>
              </a:solidFill>
            </a:endParaRPr>
          </a:p>
          <a:p>
            <a:pPr lvl="1"/>
            <a:r>
              <a:rPr lang="da-DK" sz="2200" dirty="0">
                <a:solidFill>
                  <a:schemeClr val="tx1"/>
                </a:solidFill>
              </a:rPr>
              <a:t>Hvad var vigtigt for dig, da du skulle vælge uddannelse? YouTube:  </a:t>
            </a:r>
            <a:r>
              <a:rPr lang="da-DK" sz="2200" u="sng" dirty="0">
                <a:solidFill>
                  <a:srgbClr val="6E8A36"/>
                </a:solidFill>
                <a:hlinkClick r:id="rId2">
                  <a:extLst>
                    <a:ext uri="{A12FA001-AC4F-418D-AE19-62706E023703}">
                      <ahyp:hlinkClr xmlns:ahyp="http://schemas.microsoft.com/office/drawing/2018/hyperlinkcolor" val="tx"/>
                    </a:ext>
                  </a:extLst>
                </a:hlinkClick>
              </a:rPr>
              <a:t>www.youtube.com/watch?time_continue=1&amp;v=3C4uqt0A6TQ</a:t>
            </a:r>
            <a:br>
              <a:rPr lang="da-DK" sz="2200" u="sng" dirty="0">
                <a:solidFill>
                  <a:schemeClr val="tx1"/>
                </a:solidFill>
              </a:rPr>
            </a:br>
            <a:endParaRPr lang="da-DK" sz="2200" dirty="0">
              <a:solidFill>
                <a:schemeClr val="tx1"/>
              </a:solidFill>
            </a:endParaRPr>
          </a:p>
          <a:p>
            <a:pPr lvl="1"/>
            <a:r>
              <a:rPr lang="da-DK" sz="2200" dirty="0">
                <a:solidFill>
                  <a:schemeClr val="tx1"/>
                </a:solidFill>
              </a:rPr>
              <a:t>Var du i tvivl, da du skulle vælge uddannelse? YouTube: </a:t>
            </a:r>
            <a:r>
              <a:rPr lang="da-DK" sz="2200" u="sng" dirty="0">
                <a:solidFill>
                  <a:srgbClr val="6E8A36"/>
                </a:solidFill>
                <a:hlinkClick r:id="rId3">
                  <a:extLst>
                    <a:ext uri="{A12FA001-AC4F-418D-AE19-62706E023703}">
                      <ahyp:hlinkClr xmlns:ahyp="http://schemas.microsoft.com/office/drawing/2018/hyperlinkcolor" val="tx"/>
                    </a:ext>
                  </a:extLst>
                </a:hlinkClick>
              </a:rPr>
              <a:t>www.youtube.com/watch?v=lDRiidLbVSs</a:t>
            </a:r>
            <a:br>
              <a:rPr lang="da-DK" sz="2200" u="sng" dirty="0">
                <a:solidFill>
                  <a:schemeClr val="tx1"/>
                </a:solidFill>
              </a:rPr>
            </a:br>
            <a:endParaRPr lang="da-DK" sz="2200" u="sng" dirty="0">
              <a:solidFill>
                <a:schemeClr val="tx1"/>
              </a:solidFill>
            </a:endParaRPr>
          </a:p>
          <a:p>
            <a:pPr lvl="1"/>
            <a:r>
              <a:rPr lang="da-DK" sz="2200" dirty="0">
                <a:solidFill>
                  <a:schemeClr val="tx1"/>
                </a:solidFill>
              </a:rPr>
              <a:t>Hvorfor er det så svært at vælge en uddannelse? YouTube: </a:t>
            </a:r>
            <a:r>
              <a:rPr lang="da-DK" sz="2200" u="sng" dirty="0">
                <a:solidFill>
                  <a:srgbClr val="6E8A36"/>
                </a:solidFill>
              </a:rPr>
              <a:t>(</a:t>
            </a:r>
            <a:r>
              <a:rPr lang="da-DK" sz="2200" u="sng" dirty="0">
                <a:solidFill>
                  <a:srgbClr val="6E8A36"/>
                </a:solidFill>
                <a:hlinkClick r:id="rId4">
                  <a:extLst>
                    <a:ext uri="{A12FA001-AC4F-418D-AE19-62706E023703}">
                      <ahyp:hlinkClr xmlns:ahyp="http://schemas.microsoft.com/office/drawing/2018/hyperlinkcolor" val="tx"/>
                    </a:ext>
                  </a:extLst>
                </a:hlinkClick>
              </a:rPr>
              <a:t>https://www.youtube.com/watch?v=Opu4JROdQ00</a:t>
            </a:r>
            <a:r>
              <a:rPr lang="da-DK" sz="2200" u="sng" dirty="0">
                <a:solidFill>
                  <a:srgbClr val="6E8A36"/>
                </a:solidFill>
              </a:rPr>
              <a:t>)</a:t>
            </a:r>
          </a:p>
          <a:p>
            <a:r>
              <a:rPr lang="da-DK" dirty="0">
                <a:solidFill>
                  <a:schemeClr val="tx1"/>
                </a:solidFill>
              </a:rPr>
              <a:t>Overvej: Hvad er vigtigt for dig i forhold til valg af uddannelse og job? </a:t>
            </a:r>
          </a:p>
          <a:p>
            <a:r>
              <a:rPr lang="da-DK" dirty="0">
                <a:solidFill>
                  <a:schemeClr val="tx1"/>
                </a:solidFill>
              </a:rPr>
              <a:t>Markér fra 1-5 – hvor 1 er ’ikke så vigtigt’ og 5 er ’meget vigtigt’</a:t>
            </a:r>
          </a:p>
          <a:p>
            <a:pPr lvl="1">
              <a:lnSpc>
                <a:spcPct val="120000"/>
              </a:lnSpc>
              <a:buSzPct val="140000"/>
              <a:buFont typeface="Wingdings" panose="05000000000000000000" pitchFamily="2" charset="2"/>
              <a:buChar char="q"/>
            </a:pPr>
            <a:r>
              <a:rPr lang="da-DK" sz="2200" dirty="0">
                <a:solidFill>
                  <a:schemeClr val="tx1"/>
                </a:solidFill>
              </a:rPr>
              <a:t>Karriere</a:t>
            </a:r>
          </a:p>
          <a:p>
            <a:pPr lvl="1">
              <a:lnSpc>
                <a:spcPct val="120000"/>
              </a:lnSpc>
              <a:buSzPct val="140000"/>
              <a:buFont typeface="Wingdings" panose="05000000000000000000" pitchFamily="2" charset="2"/>
              <a:buChar char="q"/>
            </a:pPr>
            <a:r>
              <a:rPr lang="da-DK" sz="2200" dirty="0">
                <a:solidFill>
                  <a:schemeClr val="tx1"/>
                </a:solidFill>
              </a:rPr>
              <a:t>At bruge hovedet</a:t>
            </a:r>
          </a:p>
          <a:p>
            <a:pPr lvl="1">
              <a:lnSpc>
                <a:spcPct val="120000"/>
              </a:lnSpc>
              <a:buSzPct val="140000"/>
              <a:buFont typeface="Wingdings" panose="05000000000000000000" pitchFamily="2" charset="2"/>
              <a:buChar char="q"/>
            </a:pPr>
            <a:r>
              <a:rPr lang="da-DK" sz="2200" dirty="0">
                <a:solidFill>
                  <a:schemeClr val="tx1"/>
                </a:solidFill>
              </a:rPr>
              <a:t>At bruge hænderne </a:t>
            </a:r>
          </a:p>
          <a:p>
            <a:pPr lvl="1">
              <a:lnSpc>
                <a:spcPct val="120000"/>
              </a:lnSpc>
              <a:buSzPct val="140000"/>
              <a:buFont typeface="Wingdings" panose="05000000000000000000" pitchFamily="2" charset="2"/>
              <a:buChar char="q"/>
            </a:pPr>
            <a:r>
              <a:rPr lang="da-DK" sz="2200" dirty="0">
                <a:solidFill>
                  <a:schemeClr val="tx1"/>
                </a:solidFill>
              </a:rPr>
              <a:t>At bruge både hænder og hoved</a:t>
            </a:r>
          </a:p>
          <a:p>
            <a:pPr lvl="1">
              <a:lnSpc>
                <a:spcPct val="120000"/>
              </a:lnSpc>
              <a:buSzPct val="140000"/>
              <a:buFont typeface="Wingdings" panose="05000000000000000000" pitchFamily="2" charset="2"/>
              <a:buChar char="q"/>
            </a:pPr>
            <a:r>
              <a:rPr lang="da-DK" sz="2200" dirty="0">
                <a:solidFill>
                  <a:schemeClr val="tx1"/>
                </a:solidFill>
              </a:rPr>
              <a:t>God løn</a:t>
            </a:r>
          </a:p>
          <a:p>
            <a:pPr lvl="1">
              <a:lnSpc>
                <a:spcPct val="120000"/>
              </a:lnSpc>
              <a:buSzPct val="140000"/>
              <a:buFont typeface="Wingdings" panose="05000000000000000000" pitchFamily="2" charset="2"/>
              <a:buChar char="q"/>
            </a:pPr>
            <a:r>
              <a:rPr lang="da-DK" sz="2200" dirty="0">
                <a:solidFill>
                  <a:schemeClr val="tx1"/>
                </a:solidFill>
              </a:rPr>
              <a:t>Fritid</a:t>
            </a:r>
          </a:p>
          <a:p>
            <a:pPr lvl="1">
              <a:lnSpc>
                <a:spcPct val="120000"/>
              </a:lnSpc>
              <a:buSzPct val="140000"/>
              <a:buFont typeface="Wingdings" panose="05000000000000000000" pitchFamily="2" charset="2"/>
              <a:buChar char="q"/>
            </a:pPr>
            <a:r>
              <a:rPr lang="da-DK" sz="2200" dirty="0">
                <a:solidFill>
                  <a:schemeClr val="tx1"/>
                </a:solidFill>
              </a:rPr>
              <a:t>Kollegaer</a:t>
            </a:r>
          </a:p>
          <a:p>
            <a:pPr lvl="1">
              <a:lnSpc>
                <a:spcPct val="120000"/>
              </a:lnSpc>
              <a:buSzPct val="140000"/>
              <a:buFont typeface="Wingdings" panose="05000000000000000000" pitchFamily="2" charset="2"/>
              <a:buChar char="q"/>
            </a:pPr>
            <a:r>
              <a:rPr lang="da-DK" sz="2200" dirty="0">
                <a:solidFill>
                  <a:schemeClr val="tx1"/>
                </a:solidFill>
              </a:rPr>
              <a:t>Mange år som studerende</a:t>
            </a:r>
          </a:p>
          <a:p>
            <a:pPr lvl="1">
              <a:lnSpc>
                <a:spcPct val="120000"/>
              </a:lnSpc>
              <a:buSzPct val="140000"/>
              <a:buFont typeface="Wingdings" panose="05000000000000000000" pitchFamily="2" charset="2"/>
              <a:buChar char="q"/>
            </a:pPr>
            <a:r>
              <a:rPr lang="da-DK" sz="2200" dirty="0">
                <a:solidFill>
                  <a:schemeClr val="tx1"/>
                </a:solidFill>
              </a:rPr>
              <a:t>Nemt at få arbejde</a:t>
            </a:r>
          </a:p>
          <a:p>
            <a:pPr lvl="1">
              <a:lnSpc>
                <a:spcPct val="120000"/>
              </a:lnSpc>
              <a:buSzPct val="140000"/>
              <a:buFont typeface="Wingdings" panose="05000000000000000000" pitchFamily="2" charset="2"/>
              <a:buChar char="q"/>
            </a:pPr>
            <a:r>
              <a:rPr lang="da-DK" sz="2200" dirty="0">
                <a:solidFill>
                  <a:schemeClr val="tx1"/>
                </a:solidFill>
              </a:rPr>
              <a:t> Andet? Notér her:</a:t>
            </a:r>
          </a:p>
        </p:txBody>
      </p:sp>
      <p:sp>
        <p:nvSpPr>
          <p:cNvPr id="5" name="Tekstfelt 4">
            <a:extLst>
              <a:ext uri="{FF2B5EF4-FFF2-40B4-BE49-F238E27FC236}">
                <a16:creationId xmlns:a16="http://schemas.microsoft.com/office/drawing/2014/main" id="{976D4AE0-95EA-4F62-8EFE-82FD2A9E55D9}"/>
              </a:ext>
            </a:extLst>
          </p:cNvPr>
          <p:cNvSpPr txBox="1"/>
          <p:nvPr/>
        </p:nvSpPr>
        <p:spPr>
          <a:xfrm>
            <a:off x="533045" y="5419725"/>
            <a:ext cx="11164395" cy="1354217"/>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da-DK" sz="1600" dirty="0">
                <a:solidFill>
                  <a:schemeClr val="tx1"/>
                </a:solidFill>
              </a:rPr>
              <a:t>Måske det er svært at forholde sig til nu – men det er blot for at sætte tankerne og hjertet i gang til, når du skal vælge uddannelse og job.</a:t>
            </a:r>
          </a:p>
          <a:p>
            <a:pPr marL="285750" indent="-285750">
              <a:buClr>
                <a:schemeClr val="accent1"/>
              </a:buClr>
              <a:buFont typeface="Arial" panose="020B0604020202020204" pitchFamily="34" charset="0"/>
              <a:buChar char="•"/>
            </a:pPr>
            <a:r>
              <a:rPr lang="da-DK" sz="1600" dirty="0">
                <a:solidFill>
                  <a:schemeClr val="tx1"/>
                </a:solidFill>
              </a:rPr>
              <a:t>Prøv at forberede 1-2 spørgsmål til standholderne, hvor du netop spørger ind til nogle af de ting, som du vægter højest på en fremtidig uddannelse og arbejdsplads.</a:t>
            </a:r>
          </a:p>
          <a:p>
            <a:endParaRPr lang="da-DK" dirty="0"/>
          </a:p>
        </p:txBody>
      </p:sp>
      <p:cxnSp>
        <p:nvCxnSpPr>
          <p:cNvPr id="13" name="Lige forbindelse 12">
            <a:extLst>
              <a:ext uri="{FF2B5EF4-FFF2-40B4-BE49-F238E27FC236}">
                <a16:creationId xmlns:a16="http://schemas.microsoft.com/office/drawing/2014/main" id="{E9506918-EC10-436A-832E-A0182436B12F}"/>
              </a:ext>
            </a:extLst>
          </p:cNvPr>
          <p:cNvCxnSpPr>
            <a:cxnSpLocks/>
          </p:cNvCxnSpPr>
          <p:nvPr/>
        </p:nvCxnSpPr>
        <p:spPr>
          <a:xfrm>
            <a:off x="817362" y="5238750"/>
            <a:ext cx="10472679" cy="0"/>
          </a:xfrm>
          <a:prstGeom prst="line">
            <a:avLst/>
          </a:prstGeom>
        </p:spPr>
        <p:style>
          <a:lnRef idx="2">
            <a:schemeClr val="accent1"/>
          </a:lnRef>
          <a:fillRef idx="0">
            <a:schemeClr val="accent1"/>
          </a:fillRef>
          <a:effectRef idx="1">
            <a:schemeClr val="accent1"/>
          </a:effectRef>
          <a:fontRef idx="minor">
            <a:schemeClr val="tx1"/>
          </a:fontRef>
        </p:style>
      </p:cxnSp>
      <p:pic>
        <p:nvPicPr>
          <p:cNvPr id="6" name="Pladsholder til indhold 5" descr="Et billede, der indeholder sort, mørke&#10;&#10;Automatisk genereret beskrivelse">
            <a:extLst>
              <a:ext uri="{FF2B5EF4-FFF2-40B4-BE49-F238E27FC236}">
                <a16:creationId xmlns:a16="http://schemas.microsoft.com/office/drawing/2014/main" id="{F6F606FC-9A57-1590-17AE-54AF99322FD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7995" y="368018"/>
            <a:ext cx="1642917" cy="684549"/>
          </a:xfrm>
          <a:prstGeom prst="rect">
            <a:avLst/>
          </a:prstGeom>
        </p:spPr>
      </p:pic>
    </p:spTree>
    <p:extLst>
      <p:ext uri="{BB962C8B-B14F-4D97-AF65-F5344CB8AC3E}">
        <p14:creationId xmlns:p14="http://schemas.microsoft.com/office/powerpoint/2010/main" val="2985931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F0000"/>
        </a:solidFill>
        <a:effectLst/>
      </p:bgPr>
    </p:bg>
    <p:spTree>
      <p:nvGrpSpPr>
        <p:cNvPr id="1" name=""/>
        <p:cNvGrpSpPr/>
        <p:nvPr/>
      </p:nvGrpSpPr>
      <p:grpSpPr>
        <a:xfrm>
          <a:off x="0" y="0"/>
          <a:ext cx="0" cy="0"/>
          <a:chOff x="0" y="0"/>
          <a:chExt cx="0" cy="0"/>
        </a:xfrm>
      </p:grpSpPr>
      <p:sp>
        <p:nvSpPr>
          <p:cNvPr id="4" name="Tekstfelt 3">
            <a:extLst>
              <a:ext uri="{FF2B5EF4-FFF2-40B4-BE49-F238E27FC236}">
                <a16:creationId xmlns:a16="http://schemas.microsoft.com/office/drawing/2014/main" id="{C0699E9A-99F5-422A-8F5C-5C9147F1034D}"/>
              </a:ext>
            </a:extLst>
          </p:cNvPr>
          <p:cNvSpPr txBox="1"/>
          <p:nvPr/>
        </p:nvSpPr>
        <p:spPr>
          <a:xfrm>
            <a:off x="230699" y="230587"/>
            <a:ext cx="11730602" cy="6396826"/>
          </a:xfrm>
          <a:prstGeom prst="rect">
            <a:avLst/>
          </a:prstGeom>
          <a:solidFill>
            <a:srgbClr val="DF0000"/>
          </a:solidFill>
          <a:ln w="12700">
            <a:solidFill>
              <a:schemeClr val="bg1"/>
            </a:solidFill>
          </a:ln>
        </p:spPr>
        <p:txBody>
          <a:bodyPr wrap="square" rtlCol="0">
            <a:spAutoFit/>
          </a:bodyPr>
          <a:lstStyle/>
          <a:p>
            <a:endParaRPr lang="da-DK" dirty="0"/>
          </a:p>
        </p:txBody>
      </p:sp>
      <p:sp>
        <p:nvSpPr>
          <p:cNvPr id="2" name="Titel 1">
            <a:extLst>
              <a:ext uri="{FF2B5EF4-FFF2-40B4-BE49-F238E27FC236}">
                <a16:creationId xmlns:a16="http://schemas.microsoft.com/office/drawing/2014/main" id="{2341AB0A-7871-4C98-95D8-82E6DF77D891}"/>
              </a:ext>
            </a:extLst>
          </p:cNvPr>
          <p:cNvSpPr>
            <a:spLocks noGrp="1"/>
          </p:cNvSpPr>
          <p:nvPr>
            <p:ph type="ctrTitle"/>
          </p:nvPr>
        </p:nvSpPr>
        <p:spPr>
          <a:xfrm>
            <a:off x="2044861" y="704147"/>
            <a:ext cx="8098155" cy="2926080"/>
          </a:xfrm>
        </p:spPr>
        <p:txBody>
          <a:bodyPr>
            <a:normAutofit fontScale="90000"/>
          </a:bodyPr>
          <a:lstStyle/>
          <a:p>
            <a:br>
              <a:rPr lang="da-DK" b="0" dirty="0"/>
            </a:br>
            <a:r>
              <a:rPr lang="da-DK" b="0" dirty="0">
                <a:solidFill>
                  <a:schemeClr val="bg1"/>
                </a:solidFill>
              </a:rPr>
              <a:t>MØD MULIGHEDERNE PÅ CAMPUS+</a:t>
            </a:r>
            <a:br>
              <a:rPr lang="da-DK" b="0" dirty="0">
                <a:solidFill>
                  <a:schemeClr val="bg1"/>
                </a:solidFill>
              </a:rPr>
            </a:br>
            <a:r>
              <a:rPr lang="da-DK" sz="1600" b="0" dirty="0">
                <a:solidFill>
                  <a:schemeClr val="bg1"/>
                </a:solidFill>
              </a:rPr>
              <a:t>(obs: der er forskellige opgaver til gymnasieuddannelser og erhvervsskoler)</a:t>
            </a:r>
            <a:br>
              <a:rPr lang="da-DK" dirty="0">
                <a:solidFill>
                  <a:schemeClr val="bg1"/>
                </a:solidFill>
              </a:rPr>
            </a:br>
            <a:endParaRPr lang="da-DK" sz="2200" dirty="0">
              <a:solidFill>
                <a:schemeClr val="bg1"/>
              </a:solidFill>
            </a:endParaRPr>
          </a:p>
        </p:txBody>
      </p:sp>
      <p:sp>
        <p:nvSpPr>
          <p:cNvPr id="3" name="Undertitel 2">
            <a:extLst>
              <a:ext uri="{FF2B5EF4-FFF2-40B4-BE49-F238E27FC236}">
                <a16:creationId xmlns:a16="http://schemas.microsoft.com/office/drawing/2014/main" id="{94BF029A-D8FF-45F7-AA8E-AEA3619268C1}"/>
              </a:ext>
            </a:extLst>
          </p:cNvPr>
          <p:cNvSpPr>
            <a:spLocks noGrp="1"/>
          </p:cNvSpPr>
          <p:nvPr>
            <p:ph type="subTitle" idx="1"/>
          </p:nvPr>
        </p:nvSpPr>
        <p:spPr>
          <a:xfrm>
            <a:off x="2389381" y="3630227"/>
            <a:ext cx="7123886" cy="2354995"/>
          </a:xfrm>
        </p:spPr>
        <p:txBody>
          <a:bodyPr>
            <a:normAutofit fontScale="77500" lnSpcReduction="20000"/>
          </a:bodyPr>
          <a:lstStyle/>
          <a:p>
            <a:pPr algn="l"/>
            <a:r>
              <a:rPr lang="da-DK" b="1" dirty="0">
                <a:solidFill>
                  <a:schemeClr val="bg1"/>
                </a:solidFill>
              </a:rPr>
              <a:t>Varighed: </a:t>
            </a:r>
            <a:r>
              <a:rPr lang="da-DK" dirty="0">
                <a:solidFill>
                  <a:schemeClr val="bg1"/>
                </a:solidFill>
              </a:rPr>
              <a:t>1 lektion</a:t>
            </a:r>
          </a:p>
          <a:p>
            <a:pPr algn="l"/>
            <a:r>
              <a:rPr lang="da-DK" b="1" dirty="0">
                <a:solidFill>
                  <a:schemeClr val="bg1"/>
                </a:solidFill>
              </a:rPr>
              <a:t>Formål: </a:t>
            </a:r>
            <a:r>
              <a:rPr lang="da-DK" dirty="0">
                <a:solidFill>
                  <a:schemeClr val="bg1"/>
                </a:solidFill>
              </a:rPr>
              <a:t>at gøre eleverne opmærksomme på muligheder for praktik/ oplæring og uddannelsesbesøg samt at finde ud af, hvem de kan besøge på CAMPUS+.</a:t>
            </a:r>
          </a:p>
          <a:p>
            <a:pPr algn="l"/>
            <a:r>
              <a:rPr lang="da-DK" b="1" dirty="0">
                <a:solidFill>
                  <a:schemeClr val="bg1"/>
                </a:solidFill>
              </a:rPr>
              <a:t>Udstyr: </a:t>
            </a:r>
            <a:endParaRPr lang="da-DK" dirty="0">
              <a:solidFill>
                <a:schemeClr val="bg1"/>
              </a:solidFill>
            </a:endParaRPr>
          </a:p>
          <a:p>
            <a:pPr algn="l"/>
            <a:r>
              <a:rPr lang="da-DK" dirty="0">
                <a:solidFill>
                  <a:schemeClr val="bg1"/>
                </a:solidFill>
              </a:rPr>
              <a:t>- Computer/iPad/smartphone til alle + adgang til internet</a:t>
            </a:r>
          </a:p>
          <a:p>
            <a:pPr algn="l"/>
            <a:r>
              <a:rPr lang="da-DK" dirty="0">
                <a:solidFill>
                  <a:schemeClr val="bg1"/>
                </a:solidFill>
              </a:rPr>
              <a:t>- </a:t>
            </a:r>
            <a:r>
              <a:rPr lang="da-DK" dirty="0" err="1">
                <a:solidFill>
                  <a:schemeClr val="bg1"/>
                </a:solidFill>
              </a:rPr>
              <a:t>Standoversigt</a:t>
            </a:r>
            <a:r>
              <a:rPr lang="da-DK" dirty="0">
                <a:solidFill>
                  <a:schemeClr val="bg1"/>
                </a:solidFill>
              </a:rPr>
              <a:t> via det interaktive kort: </a:t>
            </a:r>
            <a:r>
              <a:rPr lang="en-US" dirty="0">
                <a:solidFill>
                  <a:schemeClr val="bg1"/>
                </a:solidFill>
                <a:hlinkClick r:id="rId2">
                  <a:extLst>
                    <a:ext uri="{A12FA001-AC4F-418D-AE19-62706E023703}">
                      <ahyp:hlinkClr xmlns:ahyp="http://schemas.microsoft.com/office/drawing/2018/hyperlinkcolor" val="tx"/>
                    </a:ext>
                  </a:extLst>
                </a:hlinkClick>
              </a:rPr>
              <a:t>CAMPUS</a:t>
            </a:r>
            <a:r>
              <a:rPr lang="en-US">
                <a:solidFill>
                  <a:schemeClr val="bg1"/>
                </a:solidFill>
                <a:hlinkClick r:id="rId2">
                  <a:extLst>
                    <a:ext uri="{A12FA001-AC4F-418D-AE19-62706E023703}">
                      <ahyp:hlinkClr xmlns:ahyp="http://schemas.microsoft.com/office/drawing/2018/hyperlinkcolor" val="tx"/>
                    </a:ext>
                  </a:extLst>
                </a:hlinkClick>
              </a:rPr>
              <a:t>+ 2026 </a:t>
            </a:r>
            <a:r>
              <a:rPr lang="en-US" dirty="0">
                <a:solidFill>
                  <a:schemeClr val="bg1"/>
                </a:solidFill>
                <a:hlinkClick r:id="rId2">
                  <a:extLst>
                    <a:ext uri="{A12FA001-AC4F-418D-AE19-62706E023703}">
                      <ahyp:hlinkClr xmlns:ahyp="http://schemas.microsoft.com/office/drawing/2018/hyperlinkcolor" val="tx"/>
                    </a:ext>
                  </a:extLst>
                </a:hlinkClick>
              </a:rPr>
              <a:t>- Google My Maps</a:t>
            </a:r>
            <a:endParaRPr lang="da-DK" dirty="0">
              <a:solidFill>
                <a:schemeClr val="bg1"/>
              </a:solidFill>
            </a:endParaRPr>
          </a:p>
        </p:txBody>
      </p:sp>
      <p:cxnSp>
        <p:nvCxnSpPr>
          <p:cNvPr id="5" name="Lige forbindelse 4">
            <a:extLst>
              <a:ext uri="{FF2B5EF4-FFF2-40B4-BE49-F238E27FC236}">
                <a16:creationId xmlns:a16="http://schemas.microsoft.com/office/drawing/2014/main" id="{A6363FF8-AD5F-429F-B0F4-DB0DECFEAEFB}"/>
              </a:ext>
            </a:extLst>
          </p:cNvPr>
          <p:cNvCxnSpPr>
            <a:cxnSpLocks/>
          </p:cNvCxnSpPr>
          <p:nvPr/>
        </p:nvCxnSpPr>
        <p:spPr>
          <a:xfrm>
            <a:off x="2139058" y="3476047"/>
            <a:ext cx="7909761" cy="8389"/>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ladsholder til indhold 5" descr="Et billede, der indeholder sort, mørke&#10;&#10;Automatisk genereret beskrivelse">
            <a:extLst>
              <a:ext uri="{FF2B5EF4-FFF2-40B4-BE49-F238E27FC236}">
                <a16:creationId xmlns:a16="http://schemas.microsoft.com/office/drawing/2014/main" id="{D41B2B50-ABDD-E556-DA1D-A03CF947D2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395" y="417511"/>
            <a:ext cx="2183321" cy="909717"/>
          </a:xfrm>
          <a:prstGeom prst="rect">
            <a:avLst/>
          </a:prstGeom>
        </p:spPr>
      </p:pic>
    </p:spTree>
    <p:extLst>
      <p:ext uri="{BB962C8B-B14F-4D97-AF65-F5344CB8AC3E}">
        <p14:creationId xmlns:p14="http://schemas.microsoft.com/office/powerpoint/2010/main" val="3144934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F000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376FFF-E7EA-4112-A0EA-CD19E0B342EB}"/>
              </a:ext>
            </a:extLst>
          </p:cNvPr>
          <p:cNvSpPr>
            <a:spLocks noGrp="1"/>
          </p:cNvSpPr>
          <p:nvPr>
            <p:ph type="title"/>
          </p:nvPr>
        </p:nvSpPr>
        <p:spPr>
          <a:xfrm>
            <a:off x="2564540" y="321706"/>
            <a:ext cx="8953544" cy="1356360"/>
          </a:xfrm>
        </p:spPr>
        <p:txBody>
          <a:bodyPr/>
          <a:lstStyle/>
          <a:p>
            <a:r>
              <a:rPr lang="da-DK" dirty="0">
                <a:latin typeface="Metral Bold" panose="00000800000000000000" pitchFamily="50" charset="0"/>
              </a:rPr>
              <a:t>MØD MULIGHEDERNE… (1)</a:t>
            </a:r>
          </a:p>
        </p:txBody>
      </p:sp>
      <p:sp>
        <p:nvSpPr>
          <p:cNvPr id="3" name="Pladsholder til indhold 2">
            <a:extLst>
              <a:ext uri="{FF2B5EF4-FFF2-40B4-BE49-F238E27FC236}">
                <a16:creationId xmlns:a16="http://schemas.microsoft.com/office/drawing/2014/main" id="{276B1C6A-41F8-4B48-BF95-0D6D3DD41167}"/>
              </a:ext>
            </a:extLst>
          </p:cNvPr>
          <p:cNvSpPr>
            <a:spLocks noGrp="1"/>
          </p:cNvSpPr>
          <p:nvPr>
            <p:ph idx="1"/>
          </p:nvPr>
        </p:nvSpPr>
        <p:spPr>
          <a:xfrm>
            <a:off x="857442" y="1630857"/>
            <a:ext cx="10660642" cy="4641764"/>
          </a:xfrm>
        </p:spPr>
        <p:txBody>
          <a:bodyPr>
            <a:normAutofit fontScale="92500" lnSpcReduction="10000"/>
          </a:bodyPr>
          <a:lstStyle/>
          <a:p>
            <a:pPr marL="34291" indent="0">
              <a:buNone/>
            </a:pPr>
            <a:r>
              <a:rPr lang="da-DK" dirty="0"/>
              <a:t>Beskrivelse:</a:t>
            </a:r>
          </a:p>
          <a:p>
            <a:pPr marL="34291" indent="0">
              <a:buClr>
                <a:schemeClr val="accent2"/>
              </a:buClr>
              <a:buNone/>
            </a:pPr>
            <a:r>
              <a:rPr lang="da-DK" b="1" dirty="0">
                <a:solidFill>
                  <a:schemeClr val="tx1"/>
                </a:solidFill>
              </a:rPr>
              <a:t>GYMNASIEUDDANNELSER / STX, HHX, EUX, HTX:</a:t>
            </a:r>
            <a:endParaRPr lang="da-DK" dirty="0">
              <a:solidFill>
                <a:schemeClr val="tx1"/>
              </a:solidFill>
            </a:endParaRPr>
          </a:p>
          <a:p>
            <a:pPr>
              <a:buClr>
                <a:schemeClr val="accent2"/>
              </a:buClr>
            </a:pPr>
            <a:r>
              <a:rPr lang="da-DK" dirty="0">
                <a:solidFill>
                  <a:schemeClr val="tx1"/>
                </a:solidFill>
              </a:rPr>
              <a:t>Vælg 3 uddannelser eller erhverv, som du er nysgerrig på.</a:t>
            </a:r>
          </a:p>
          <a:p>
            <a:pPr>
              <a:buClr>
                <a:schemeClr val="accent2"/>
              </a:buClr>
            </a:pPr>
            <a:r>
              <a:rPr lang="da-DK" dirty="0">
                <a:solidFill>
                  <a:schemeClr val="tx1"/>
                </a:solidFill>
              </a:rPr>
              <a:t>Brug det interaktive kort via linket her: </a:t>
            </a:r>
            <a:r>
              <a:rPr lang="en-US" dirty="0">
                <a:solidFill>
                  <a:srgbClr val="FF0000"/>
                </a:solidFill>
                <a:hlinkClick r:id="rId2">
                  <a:extLst>
                    <a:ext uri="{A12FA001-AC4F-418D-AE19-62706E023703}">
                      <ahyp:hlinkClr xmlns:ahyp="http://schemas.microsoft.com/office/drawing/2018/hyperlinkcolor" val="tx"/>
                    </a:ext>
                  </a:extLst>
                </a:hlinkClick>
              </a:rPr>
              <a:t>CAMPUS+ 2026 - Google My Maps</a:t>
            </a:r>
            <a:r>
              <a:rPr lang="da-DK" dirty="0">
                <a:solidFill>
                  <a:schemeClr val="tx1"/>
                </a:solidFill>
              </a:rPr>
              <a:t>.Udvælg de stande, som kunne være relevante at besøge på CAMPUS+ for at høre mere om dine fremtidige job- og uddannelsesmuligheder.</a:t>
            </a:r>
          </a:p>
          <a:p>
            <a:pPr>
              <a:buClr>
                <a:schemeClr val="accent2"/>
              </a:buClr>
            </a:pPr>
            <a:r>
              <a:rPr lang="da-DK" dirty="0">
                <a:solidFill>
                  <a:schemeClr val="tx1"/>
                </a:solidFill>
              </a:rPr>
              <a:t>Undersøg, hvordan du ellers kan besøge uddannelser, som du kunne være interesseret i: </a:t>
            </a:r>
            <a:r>
              <a:rPr lang="da-DK" u="sng" dirty="0">
                <a:solidFill>
                  <a:srgbClr val="DF0000"/>
                </a:solidFill>
                <a:hlinkClick r:id="rId3">
                  <a:extLst>
                    <a:ext uri="{A12FA001-AC4F-418D-AE19-62706E023703}">
                      <ahyp:hlinkClr xmlns:ahyp="http://schemas.microsoft.com/office/drawing/2018/hyperlinkcolor" val="tx"/>
                    </a:ext>
                  </a:extLst>
                </a:hlinkClick>
              </a:rPr>
              <a:t>www.studiepraktik.nu</a:t>
            </a:r>
            <a:endParaRPr lang="da-DK" dirty="0">
              <a:solidFill>
                <a:srgbClr val="DF0000"/>
              </a:solidFill>
            </a:endParaRPr>
          </a:p>
          <a:p>
            <a:pPr>
              <a:buClr>
                <a:schemeClr val="accent2"/>
              </a:buClr>
            </a:pPr>
            <a:r>
              <a:rPr lang="da-DK" dirty="0">
                <a:solidFill>
                  <a:schemeClr val="tx1"/>
                </a:solidFill>
              </a:rPr>
              <a:t>Besøg også uddannelsernes hjemmesider for at undersøge åbent hus og mulighed for at være ’studerende for en dag’.</a:t>
            </a:r>
          </a:p>
          <a:p>
            <a:pPr>
              <a:buClr>
                <a:schemeClr val="accent2"/>
              </a:buClr>
            </a:pPr>
            <a:r>
              <a:rPr lang="da-DK" dirty="0">
                <a:solidFill>
                  <a:schemeClr val="tx1"/>
                </a:solidFill>
              </a:rPr>
              <a:t>Selvom der er længe til, at du skal søge ind på en uddannelse, er det en god idé at undersøge mulighederne og besøge uddannelserne allerede nu. Så kan du bedre mærke efter, når du skal træffe et valg!</a:t>
            </a:r>
          </a:p>
        </p:txBody>
      </p:sp>
      <p:pic>
        <p:nvPicPr>
          <p:cNvPr id="5" name="Pladsholder til indhold 5" descr="Et billede, der indeholder sort, mørke&#10;&#10;Automatisk genereret beskrivelse">
            <a:extLst>
              <a:ext uri="{FF2B5EF4-FFF2-40B4-BE49-F238E27FC236}">
                <a16:creationId xmlns:a16="http://schemas.microsoft.com/office/drawing/2014/main" id="{4BF8A965-F475-DB04-C6DD-EE96DC41D4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219" y="405149"/>
            <a:ext cx="2183321" cy="909717"/>
          </a:xfrm>
          <a:prstGeom prst="rect">
            <a:avLst/>
          </a:prstGeom>
        </p:spPr>
      </p:pic>
    </p:spTree>
    <p:extLst>
      <p:ext uri="{BB962C8B-B14F-4D97-AF65-F5344CB8AC3E}">
        <p14:creationId xmlns:p14="http://schemas.microsoft.com/office/powerpoint/2010/main" val="322111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F000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376FFF-E7EA-4112-A0EA-CD19E0B342EB}"/>
              </a:ext>
            </a:extLst>
          </p:cNvPr>
          <p:cNvSpPr>
            <a:spLocks noGrp="1"/>
          </p:cNvSpPr>
          <p:nvPr>
            <p:ph type="title"/>
          </p:nvPr>
        </p:nvSpPr>
        <p:spPr>
          <a:xfrm>
            <a:off x="2922405" y="426065"/>
            <a:ext cx="7564161" cy="1356360"/>
          </a:xfrm>
        </p:spPr>
        <p:txBody>
          <a:bodyPr/>
          <a:lstStyle/>
          <a:p>
            <a:r>
              <a:rPr lang="da-DK" dirty="0"/>
              <a:t>MØD MULIGHEDERNE… (2)</a:t>
            </a:r>
          </a:p>
        </p:txBody>
      </p:sp>
      <p:sp>
        <p:nvSpPr>
          <p:cNvPr id="3" name="Pladsholder til indhold 2">
            <a:extLst>
              <a:ext uri="{FF2B5EF4-FFF2-40B4-BE49-F238E27FC236}">
                <a16:creationId xmlns:a16="http://schemas.microsoft.com/office/drawing/2014/main" id="{276B1C6A-41F8-4B48-BF95-0D6D3DD41167}"/>
              </a:ext>
            </a:extLst>
          </p:cNvPr>
          <p:cNvSpPr>
            <a:spLocks noGrp="1"/>
          </p:cNvSpPr>
          <p:nvPr>
            <p:ph idx="1"/>
          </p:nvPr>
        </p:nvSpPr>
        <p:spPr>
          <a:xfrm>
            <a:off x="676435" y="1658378"/>
            <a:ext cx="10839129" cy="4527978"/>
          </a:xfrm>
        </p:spPr>
        <p:txBody>
          <a:bodyPr>
            <a:normAutofit lnSpcReduction="10000"/>
          </a:bodyPr>
          <a:lstStyle/>
          <a:p>
            <a:pPr marL="34291" indent="0">
              <a:buNone/>
            </a:pPr>
            <a:r>
              <a:rPr lang="da-DK" dirty="0">
                <a:solidFill>
                  <a:schemeClr val="accent2"/>
                </a:solidFill>
              </a:rPr>
              <a:t>Beskrivelse:</a:t>
            </a:r>
          </a:p>
          <a:p>
            <a:pPr marL="34291" indent="0">
              <a:buNone/>
            </a:pPr>
            <a:r>
              <a:rPr lang="da-DK" b="1" dirty="0">
                <a:solidFill>
                  <a:schemeClr val="tx1"/>
                </a:solidFill>
              </a:rPr>
              <a:t>ERHVERVSUDDANNELSER / EUD OG EUX:</a:t>
            </a:r>
            <a:endParaRPr lang="da-DK" dirty="0">
              <a:solidFill>
                <a:schemeClr val="tx1"/>
              </a:solidFill>
            </a:endParaRPr>
          </a:p>
          <a:p>
            <a:pPr>
              <a:buClr>
                <a:schemeClr val="accent2"/>
              </a:buClr>
            </a:pPr>
            <a:r>
              <a:rPr lang="da-DK" dirty="0">
                <a:solidFill>
                  <a:schemeClr val="tx1"/>
                </a:solidFill>
              </a:rPr>
              <a:t>CAMPUS+ er en oplagt mulighed for at besøge mulige </a:t>
            </a:r>
            <a:r>
              <a:rPr lang="da-DK" dirty="0"/>
              <a:t>lærepladser</a:t>
            </a:r>
            <a:r>
              <a:rPr lang="da-DK" dirty="0">
                <a:solidFill>
                  <a:schemeClr val="tx1"/>
                </a:solidFill>
              </a:rPr>
              <a:t>.</a:t>
            </a:r>
          </a:p>
          <a:p>
            <a:pPr>
              <a:buClr>
                <a:schemeClr val="accent2"/>
              </a:buClr>
            </a:pPr>
            <a:r>
              <a:rPr lang="da-DK" dirty="0">
                <a:solidFill>
                  <a:schemeClr val="tx1"/>
                </a:solidFill>
              </a:rPr>
              <a:t>Brug det interaktive kort via linket her: </a:t>
            </a:r>
            <a:r>
              <a:rPr lang="en-US" dirty="0">
                <a:solidFill>
                  <a:srgbClr val="FF0000"/>
                </a:solidFill>
                <a:hlinkClick r:id="rId2">
                  <a:extLst>
                    <a:ext uri="{A12FA001-AC4F-418D-AE19-62706E023703}">
                      <ahyp:hlinkClr xmlns:ahyp="http://schemas.microsoft.com/office/drawing/2018/hyperlinkcolor" val="tx"/>
                    </a:ext>
                  </a:extLst>
                </a:hlinkClick>
              </a:rPr>
              <a:t>CAMPUS+ 2026 - Google My Maps</a:t>
            </a:r>
            <a:r>
              <a:rPr lang="da-DK" dirty="0">
                <a:solidFill>
                  <a:schemeClr val="tx1"/>
                </a:solidFill>
              </a:rPr>
              <a:t>. </a:t>
            </a:r>
            <a:br>
              <a:rPr lang="da-DK" u="sng" dirty="0">
                <a:solidFill>
                  <a:schemeClr val="tx1"/>
                </a:solidFill>
              </a:rPr>
            </a:br>
            <a:r>
              <a:rPr lang="da-DK" dirty="0">
                <a:solidFill>
                  <a:schemeClr val="tx1"/>
                </a:solidFill>
              </a:rPr>
              <a:t> – Udvælg de stande, som kunne være spændende at besøge for at høre mere om en mulig </a:t>
            </a:r>
            <a:r>
              <a:rPr lang="da-DK" dirty="0"/>
              <a:t>lære</a:t>
            </a:r>
            <a:r>
              <a:rPr lang="da-DK" dirty="0">
                <a:solidFill>
                  <a:schemeClr val="tx1"/>
                </a:solidFill>
              </a:rPr>
              <a:t>plads. </a:t>
            </a:r>
          </a:p>
          <a:p>
            <a:pPr>
              <a:buClr>
                <a:schemeClr val="accent2"/>
              </a:buClr>
            </a:pPr>
            <a:r>
              <a:rPr lang="da-DK" dirty="0">
                <a:solidFill>
                  <a:schemeClr val="tx1"/>
                </a:solidFill>
              </a:rPr>
              <a:t>Undersøg ligeledes mulighederne for </a:t>
            </a:r>
            <a:r>
              <a:rPr lang="da-DK" dirty="0"/>
              <a:t>oplæring</a:t>
            </a:r>
            <a:r>
              <a:rPr lang="da-DK" dirty="0">
                <a:solidFill>
                  <a:schemeClr val="tx1"/>
                </a:solidFill>
              </a:rPr>
              <a:t> på: </a:t>
            </a:r>
            <a:r>
              <a:rPr lang="da-DK" u="sng" dirty="0">
                <a:solidFill>
                  <a:srgbClr val="DF0000"/>
                </a:solidFill>
                <a:hlinkClick r:id="rId3">
                  <a:extLst>
                    <a:ext uri="{A12FA001-AC4F-418D-AE19-62706E023703}">
                      <ahyp:hlinkClr xmlns:ahyp="http://schemas.microsoft.com/office/drawing/2018/hyperlinkcolor" val="tx"/>
                    </a:ext>
                  </a:extLst>
                </a:hlinkClick>
              </a:rPr>
              <a:t>www.laerepladsen.dk</a:t>
            </a:r>
            <a:endParaRPr lang="da-DK" dirty="0">
              <a:solidFill>
                <a:srgbClr val="DF0000"/>
              </a:solidFill>
            </a:endParaRPr>
          </a:p>
          <a:p>
            <a:pPr>
              <a:buClr>
                <a:schemeClr val="accent2"/>
              </a:buClr>
            </a:pPr>
            <a:r>
              <a:rPr lang="da-DK" dirty="0">
                <a:solidFill>
                  <a:schemeClr val="tx1"/>
                </a:solidFill>
              </a:rPr>
              <a:t>Gå ind på </a:t>
            </a:r>
            <a:r>
              <a:rPr lang="da-DK" u="sng" dirty="0">
                <a:solidFill>
                  <a:srgbClr val="DF0000"/>
                </a:solidFill>
                <a:hlinkClick r:id="rId4">
                  <a:extLst>
                    <a:ext uri="{A12FA001-AC4F-418D-AE19-62706E023703}">
                      <ahyp:hlinkClr xmlns:ahyp="http://schemas.microsoft.com/office/drawing/2018/hyperlinkcolor" val="tx"/>
                    </a:ext>
                  </a:extLst>
                </a:hlinkClick>
              </a:rPr>
              <a:t>www.cv-skabelon.com</a:t>
            </a:r>
            <a:r>
              <a:rPr lang="da-DK" u="sng" dirty="0">
                <a:solidFill>
                  <a:srgbClr val="DF0000"/>
                </a:solidFill>
              </a:rPr>
              <a:t> </a:t>
            </a:r>
            <a:r>
              <a:rPr lang="da-DK" dirty="0">
                <a:solidFill>
                  <a:schemeClr val="tx1"/>
                </a:solidFill>
              </a:rPr>
              <a:t>(eller brug skabelonen på lærepladsen.dk), og lav et  udkast til et CV, som du kan sende til dem, du har mødt på CAMPUS+.</a:t>
            </a:r>
          </a:p>
          <a:p>
            <a:pPr>
              <a:buClr>
                <a:schemeClr val="accent2"/>
              </a:buClr>
            </a:pPr>
            <a:r>
              <a:rPr lang="da-DK" dirty="0">
                <a:solidFill>
                  <a:schemeClr val="tx1"/>
                </a:solidFill>
              </a:rPr>
              <a:t>Selvom der er længe til, at du skal søge </a:t>
            </a:r>
            <a:r>
              <a:rPr lang="da-DK" dirty="0"/>
              <a:t>læreplads</a:t>
            </a:r>
            <a:r>
              <a:rPr lang="da-DK" dirty="0">
                <a:solidFill>
                  <a:schemeClr val="tx1"/>
                </a:solidFill>
              </a:rPr>
              <a:t>, er det en god idé at undersøge mulighederne og kontakte arbejdspladserne allerede nu. Så kan du også mærke efter, hvad der er rigtigt for dig!</a:t>
            </a:r>
          </a:p>
        </p:txBody>
      </p:sp>
      <p:pic>
        <p:nvPicPr>
          <p:cNvPr id="5" name="Pladsholder til indhold 5" descr="Et billede, der indeholder sort, mørke&#10;&#10;Automatisk genereret beskrivelse">
            <a:extLst>
              <a:ext uri="{FF2B5EF4-FFF2-40B4-BE49-F238E27FC236}">
                <a16:creationId xmlns:a16="http://schemas.microsoft.com/office/drawing/2014/main" id="{0935C142-09ED-013F-D45C-A5E05CD988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4195" y="388235"/>
            <a:ext cx="2183321" cy="909717"/>
          </a:xfrm>
          <a:prstGeom prst="rect">
            <a:avLst/>
          </a:prstGeom>
        </p:spPr>
      </p:pic>
    </p:spTree>
    <p:extLst>
      <p:ext uri="{BB962C8B-B14F-4D97-AF65-F5344CB8AC3E}">
        <p14:creationId xmlns:p14="http://schemas.microsoft.com/office/powerpoint/2010/main" val="4228780261"/>
      </p:ext>
    </p:extLst>
  </p:cSld>
  <p:clrMapOvr>
    <a:masterClrMapping/>
  </p:clrMapOvr>
</p:sld>
</file>

<file path=ppt/theme/theme1.xml><?xml version="1.0" encoding="utf-8"?>
<a:theme xmlns:a="http://schemas.openxmlformats.org/drawingml/2006/main" name="Grundlæggende">
  <a:themeElements>
    <a:clrScheme name="Grundlæggend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Grundlæggend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dlæggend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209e6b0-b857-4313-a73e-75aad59553d7" xsi:nil="true"/>
    <lcf76f155ced4ddcb4097134ff3c332f xmlns="c02b94f9-6747-4ce6-9509-c89e9bbb6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22164311E965844969453AFD501D6AA" ma:contentTypeVersion="17" ma:contentTypeDescription="Opret et nyt dokument." ma:contentTypeScope="" ma:versionID="19fe49334a1076f8fce361fbc245002d">
  <xsd:schema xmlns:xsd="http://www.w3.org/2001/XMLSchema" xmlns:xs="http://www.w3.org/2001/XMLSchema" xmlns:p="http://schemas.microsoft.com/office/2006/metadata/properties" xmlns:ns2="c02b94f9-6747-4ce6-9509-c89e9bbb60b2" xmlns:ns3="0209e6b0-b857-4313-a73e-75aad59553d7" targetNamespace="http://schemas.microsoft.com/office/2006/metadata/properties" ma:root="true" ma:fieldsID="a99626bc9aa16612b475a9cd2beb2061" ns2:_="" ns3:_="">
    <xsd:import namespace="c02b94f9-6747-4ce6-9509-c89e9bbb60b2"/>
    <xsd:import namespace="0209e6b0-b857-4313-a73e-75aad59553d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OCR"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2b94f9-6747-4ce6-9509-c89e9bbb6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ledmærker" ma:readOnly="false" ma:fieldId="{5cf76f15-5ced-4ddc-b409-7134ff3c332f}" ma:taxonomyMulti="true" ma:sspId="bec6cc7a-72f5-44c6-a715-960c3ddb57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209e6b0-b857-4313-a73e-75aad59553d7"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72a0b02b-cddf-4f33-87f5-a76aeb761e21}" ma:internalName="TaxCatchAll" ma:showField="CatchAllData" ma:web="0209e6b0-b857-4313-a73e-75aad59553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DE8E48-2958-46BB-9423-C48BA8822DA7}">
  <ds:schemaRefs>
    <ds:schemaRef ds:uri="http://schemas.microsoft.com/sharepoint/v3/contenttype/forms"/>
  </ds:schemaRefs>
</ds:datastoreItem>
</file>

<file path=customXml/itemProps2.xml><?xml version="1.0" encoding="utf-8"?>
<ds:datastoreItem xmlns:ds="http://schemas.openxmlformats.org/officeDocument/2006/customXml" ds:itemID="{F24D00E2-7282-4885-B6B0-883B63148414}">
  <ds:schemaRefs>
    <ds:schemaRef ds:uri="http://schemas.microsoft.com/office/2006/metadata/properties"/>
    <ds:schemaRef ds:uri="http://purl.org/dc/terms/"/>
    <ds:schemaRef ds:uri="2c604da7-9e5f-46ec-9f60-b29908c308f8"/>
    <ds:schemaRef ds:uri="http://schemas.microsoft.com/office/2006/documentManagement/types"/>
    <ds:schemaRef ds:uri="http://schemas.openxmlformats.org/package/2006/metadata/core-properties"/>
    <ds:schemaRef ds:uri="http://purl.org/dc/dcmitype/"/>
    <ds:schemaRef ds:uri="http://purl.org/dc/elements/1.1/"/>
    <ds:schemaRef ds:uri="b46e279d-4bb5-4fcc-8954-95039b355871"/>
    <ds:schemaRef ds:uri="http://schemas.microsoft.com/office/infopath/2007/PartnerControls"/>
    <ds:schemaRef ds:uri="http://www.w3.org/XML/1998/namespace"/>
    <ds:schemaRef ds:uri="0209e6b0-b857-4313-a73e-75aad59553d7"/>
    <ds:schemaRef ds:uri="c02b94f9-6747-4ce6-9509-c89e9bbb60b2"/>
  </ds:schemaRefs>
</ds:datastoreItem>
</file>

<file path=customXml/itemProps3.xml><?xml version="1.0" encoding="utf-8"?>
<ds:datastoreItem xmlns:ds="http://schemas.openxmlformats.org/officeDocument/2006/customXml" ds:itemID="{E63136F3-079A-4937-8FC9-60EDF166C0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2b94f9-6747-4ce6-9509-c89e9bbb60b2"/>
    <ds:schemaRef ds:uri="0209e6b0-b857-4313-a73e-75aad59553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Grundlæggende</Template>
  <TotalTime>2261</TotalTime>
  <Words>811</Words>
  <Application>Microsoft Office PowerPoint</Application>
  <PresentationFormat>Widescreen</PresentationFormat>
  <Paragraphs>62</Paragraphs>
  <Slides>7</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7</vt:i4>
      </vt:variant>
    </vt:vector>
  </HeadingPairs>
  <TitlesOfParts>
    <vt:vector size="12" baseType="lpstr">
      <vt:lpstr>Arial</vt:lpstr>
      <vt:lpstr>Corbel</vt:lpstr>
      <vt:lpstr>Metral Bold</vt:lpstr>
      <vt:lpstr>Wingdings</vt:lpstr>
      <vt:lpstr>Grundlæggende</vt:lpstr>
      <vt:lpstr>FÅ MEST UD AF DAGEN: UNDERVISNINGSMATERIALE (ERHVERVS- OG UNGDOMSUDDANNELSER - UNDERVISERVEJLEDNING)</vt:lpstr>
      <vt:lpstr>Kære underviser  </vt:lpstr>
      <vt:lpstr>Hvad skal du vælge?</vt:lpstr>
      <vt:lpstr>HVAD SKAL DU VÆLGE?</vt:lpstr>
      <vt:lpstr> MØD MULIGHEDERNE PÅ CAMPUS+ (obs: der er forskellige opgaver til gymnasieuddannelser og erhvervsskoler) </vt:lpstr>
      <vt:lpstr>MØD MULIGHEDERNE… (1)</vt:lpstr>
      <vt:lpstr>MØD MULIGHEDERNE…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Ellen Krabek</dc:creator>
  <cp:lastModifiedBy>Maria Thaulov Jørgensen</cp:lastModifiedBy>
  <cp:revision>72</cp:revision>
  <dcterms:created xsi:type="dcterms:W3CDTF">2019-06-06T07:10:09Z</dcterms:created>
  <dcterms:modified xsi:type="dcterms:W3CDTF">2026-05-20T09:13:08Z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0x010100522164311E965844969453AFD501D6AA</vt:lpwstr>
  </property>
  <property fmtid="{D5CDD505-2E9C-101B-9397-08002B2CF9AE}" pid="3" name="MediaServiceImageTags">
    <vt:lpwstr/>
  </property>
</Properties>
</file>